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29"/>
  </p:notesMasterIdLst>
  <p:sldIdLst>
    <p:sldId id="257" r:id="rId4"/>
    <p:sldId id="288" r:id="rId5"/>
    <p:sldId id="289" r:id="rId6"/>
    <p:sldId id="274" r:id="rId7"/>
    <p:sldId id="284" r:id="rId8"/>
    <p:sldId id="277" r:id="rId9"/>
    <p:sldId id="263" r:id="rId10"/>
    <p:sldId id="304" r:id="rId11"/>
    <p:sldId id="300" r:id="rId12"/>
    <p:sldId id="299" r:id="rId13"/>
    <p:sldId id="278" r:id="rId14"/>
    <p:sldId id="290" r:id="rId15"/>
    <p:sldId id="303" r:id="rId16"/>
    <p:sldId id="291" r:id="rId17"/>
    <p:sldId id="292" r:id="rId18"/>
    <p:sldId id="293" r:id="rId19"/>
    <p:sldId id="294" r:id="rId20"/>
    <p:sldId id="302" r:id="rId21"/>
    <p:sldId id="286" r:id="rId22"/>
    <p:sldId id="295" r:id="rId23"/>
    <p:sldId id="296" r:id="rId24"/>
    <p:sldId id="298" r:id="rId25"/>
    <p:sldId id="283" r:id="rId26"/>
    <p:sldId id="297" r:id="rId27"/>
    <p:sldId id="301" r:id="rId28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A66"/>
    <a:srgbClr val="FF9900"/>
    <a:srgbClr val="E6E359"/>
    <a:srgbClr val="F18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56910" autoAdjust="0"/>
  </p:normalViewPr>
  <p:slideViewPr>
    <p:cSldViewPr snapToGrid="0">
      <p:cViewPr varScale="1">
        <p:scale>
          <a:sx n="49" d="100"/>
          <a:sy n="49" d="100"/>
        </p:scale>
        <p:origin x="19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eisberg, Matan" userId="90628ebf-3874-4ab6-a4db-ed82297cecbf" providerId="ADAL" clId="{2AA829D1-F71C-4CE5-A2E8-01DAB7A5BCCD}"/>
    <pc:docChg chg="modSld">
      <pc:chgData name="Weisberg, Matan" userId="90628ebf-3874-4ab6-a4db-ed82297cecbf" providerId="ADAL" clId="{2AA829D1-F71C-4CE5-A2E8-01DAB7A5BCCD}" dt="2023-01-24T07:10:33.176" v="1"/>
      <pc:docMkLst>
        <pc:docMk/>
      </pc:docMkLst>
      <pc:sldChg chg="modNotesTx">
        <pc:chgData name="Weisberg, Matan" userId="90628ebf-3874-4ab6-a4db-ed82297cecbf" providerId="ADAL" clId="{2AA829D1-F71C-4CE5-A2E8-01DAB7A5BCCD}" dt="2023-01-24T07:10:18.612" v="0"/>
        <pc:sldMkLst>
          <pc:docMk/>
          <pc:sldMk cId="2167481108" sldId="294"/>
        </pc:sldMkLst>
      </pc:sldChg>
      <pc:sldChg chg="modNotesTx">
        <pc:chgData name="Weisberg, Matan" userId="90628ebf-3874-4ab6-a4db-ed82297cecbf" providerId="ADAL" clId="{2AA829D1-F71C-4CE5-A2E8-01DAB7A5BCCD}" dt="2023-01-24T07:10:33.176" v="1"/>
        <pc:sldMkLst>
          <pc:docMk/>
          <pc:sldMk cId="2396926708" sldId="296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0B8E6-95A7-403A-90A3-5C8E48D43A29}" type="doc">
      <dgm:prSet loTypeId="urn:microsoft.com/office/officeart/2005/8/layout/pList1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F514A23-0E7F-4D8E-9628-0A42F5750FF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Chronic disease in which cartilage, bone synovium, and other 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joint structures are deformed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dirty="0"/>
        </a:p>
      </dgm:t>
    </dgm:pt>
    <dgm:pt modelId="{2FFF888C-76D8-4AC5-9694-61F9A141761B}" type="parTrans" cxnId="{8651E6DD-8D67-4E9E-AD79-9B3209BA7C62}">
      <dgm:prSet/>
      <dgm:spPr/>
      <dgm:t>
        <a:bodyPr/>
        <a:lstStyle/>
        <a:p>
          <a:endParaRPr lang="en-US"/>
        </a:p>
      </dgm:t>
    </dgm:pt>
    <dgm:pt modelId="{2AAC2C54-0084-43A2-99CB-BDE462E0B7B9}" type="sibTrans" cxnId="{8651E6DD-8D67-4E9E-AD79-9B3209BA7C62}">
      <dgm:prSet/>
      <dgm:spPr/>
      <dgm:t>
        <a:bodyPr/>
        <a:lstStyle/>
        <a:p>
          <a:endParaRPr lang="en-US"/>
        </a:p>
      </dgm:t>
    </dgm:pt>
    <dgm:pt modelId="{C66CF73F-3E8E-4EBB-95A5-B4D27ADC45C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Caused when the cartilage that cushions the end of bones in joints wears down causing </a:t>
          </a:r>
          <a:r>
            <a:rPr lang="en-US" b="1" dirty="0">
              <a:latin typeface="Arial" panose="020B0604020202020204" pitchFamily="34" charset="0"/>
              <a:cs typeface="Arial" panose="020B0604020202020204" pitchFamily="34" charset="0"/>
            </a:rPr>
            <a:t>friction between knee bones</a:t>
          </a:r>
          <a:endParaRPr lang="en-US" b="1" dirty="0"/>
        </a:p>
      </dgm:t>
    </dgm:pt>
    <dgm:pt modelId="{5AE85FE9-045C-4091-8A46-0B41E60DBFB6}" type="parTrans" cxnId="{FDB54D91-7FC4-42A7-B11A-2766E5B036A1}">
      <dgm:prSet/>
      <dgm:spPr/>
      <dgm:t>
        <a:bodyPr/>
        <a:lstStyle/>
        <a:p>
          <a:endParaRPr lang="en-US"/>
        </a:p>
      </dgm:t>
    </dgm:pt>
    <dgm:pt modelId="{63458683-45B4-43F3-BD0C-DCF9329A07CF}" type="sibTrans" cxnId="{FDB54D91-7FC4-42A7-B11A-2766E5B036A1}">
      <dgm:prSet/>
      <dgm:spPr/>
      <dgm:t>
        <a:bodyPr/>
        <a:lstStyle/>
        <a:p>
          <a:endParaRPr lang="en-US"/>
        </a:p>
      </dgm:t>
    </dgm:pt>
    <dgm:pt modelId="{84A91723-CAA4-455C-B9FF-E437095C0CDA}">
      <dgm:prSet phldrT="[Text]"/>
      <dgm:spPr/>
      <dgm:t>
        <a:bodyPr/>
        <a:lstStyle/>
        <a:p>
          <a:r>
            <a: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There is currently </a:t>
          </a:r>
          <a:r>
            <a:rPr lang="en-US" b="1" i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no cure </a:t>
          </a:r>
          <a:r>
            <a: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for osteoarthritis, and no known cause has been identified</a:t>
          </a:r>
          <a:endParaRPr lang="en-US" dirty="0"/>
        </a:p>
      </dgm:t>
    </dgm:pt>
    <dgm:pt modelId="{8AB226D9-A54D-4060-A261-F86657040623}" type="sibTrans" cxnId="{209EADFE-A4FD-4CA8-90C7-59919D56EF4E}">
      <dgm:prSet/>
      <dgm:spPr/>
      <dgm:t>
        <a:bodyPr/>
        <a:lstStyle/>
        <a:p>
          <a:endParaRPr lang="en-US"/>
        </a:p>
      </dgm:t>
    </dgm:pt>
    <dgm:pt modelId="{60418FD5-8FC4-4E14-8C93-EA2C31625368}" type="parTrans" cxnId="{209EADFE-A4FD-4CA8-90C7-59919D56EF4E}">
      <dgm:prSet/>
      <dgm:spPr/>
      <dgm:t>
        <a:bodyPr/>
        <a:lstStyle/>
        <a:p>
          <a:endParaRPr lang="en-US"/>
        </a:p>
      </dgm:t>
    </dgm:pt>
    <dgm:pt modelId="{464D3E1A-3D4C-47F2-BE1B-B060CDFB1F36}" type="pres">
      <dgm:prSet presAssocID="{BAE0B8E6-95A7-403A-90A3-5C8E48D43A29}" presName="Name0" presStyleCnt="0">
        <dgm:presLayoutVars>
          <dgm:dir/>
          <dgm:resizeHandles val="exact"/>
        </dgm:presLayoutVars>
      </dgm:prSet>
      <dgm:spPr/>
    </dgm:pt>
    <dgm:pt modelId="{189069B6-C191-427D-8DE6-EB3219189BF9}" type="pres">
      <dgm:prSet presAssocID="{2F514A23-0E7F-4D8E-9628-0A42F5750FF2}" presName="compNode" presStyleCnt="0"/>
      <dgm:spPr/>
    </dgm:pt>
    <dgm:pt modelId="{DC3CCC74-DF70-4900-95B2-F7A69FC1DFE5}" type="pres">
      <dgm:prSet presAssocID="{2F514A23-0E7F-4D8E-9628-0A42F5750FF2}" presName="pictRect" presStyleLbl="node1" presStyleIdx="0" presStyleCnt="3" custScaleX="87982" custScaleY="887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>
          <a:solidFill>
            <a:schemeClr val="bg2"/>
          </a:solidFill>
        </a:ln>
      </dgm:spPr>
      <dgm:extLst>
        <a:ext uri="{E40237B7-FDA0-4F09-8148-C483321AD2D9}">
          <dgm14:cNvPr xmlns:dgm14="http://schemas.microsoft.com/office/drawing/2010/diagram" id="0" name="" descr="Heart with pulse with solid fill"/>
        </a:ext>
      </dgm:extLst>
    </dgm:pt>
    <dgm:pt modelId="{BB98CFA4-1D80-4CED-9A7E-FAB21EDAB312}" type="pres">
      <dgm:prSet presAssocID="{2F514A23-0E7F-4D8E-9628-0A42F5750FF2}" presName="textRect" presStyleLbl="revTx" presStyleIdx="0" presStyleCnt="3">
        <dgm:presLayoutVars>
          <dgm:bulletEnabled val="1"/>
        </dgm:presLayoutVars>
      </dgm:prSet>
      <dgm:spPr/>
    </dgm:pt>
    <dgm:pt modelId="{144DCC1E-17A3-4B04-8DB7-47A057111D2D}" type="pres">
      <dgm:prSet presAssocID="{2AAC2C54-0084-43A2-99CB-BDE462E0B7B9}" presName="sibTrans" presStyleLbl="sibTrans2D1" presStyleIdx="0" presStyleCnt="0"/>
      <dgm:spPr/>
    </dgm:pt>
    <dgm:pt modelId="{0B8293BD-7AD5-4475-BB03-FB13B5ECD716}" type="pres">
      <dgm:prSet presAssocID="{C66CF73F-3E8E-4EBB-95A5-B4D27ADC45C7}" presName="compNode" presStyleCnt="0"/>
      <dgm:spPr/>
    </dgm:pt>
    <dgm:pt modelId="{24D2EACA-D7BC-496A-8648-E3C57C9A757C}" type="pres">
      <dgm:prSet presAssocID="{C66CF73F-3E8E-4EBB-95A5-B4D27ADC45C7}" presName="pictRect" presStyleLbl="node1" presStyleIdx="1" presStyleCnt="3" custScaleX="80784" custScaleY="9306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solidFill>
            <a:schemeClr val="bg1">
              <a:lumMod val="50000"/>
            </a:schemeClr>
          </a:solidFill>
        </a:ln>
      </dgm:spPr>
    </dgm:pt>
    <dgm:pt modelId="{CF443152-08B6-4AA2-9E9B-4E497095749A}" type="pres">
      <dgm:prSet presAssocID="{C66CF73F-3E8E-4EBB-95A5-B4D27ADC45C7}" presName="textRect" presStyleLbl="revTx" presStyleIdx="1" presStyleCnt="3">
        <dgm:presLayoutVars>
          <dgm:bulletEnabled val="1"/>
        </dgm:presLayoutVars>
      </dgm:prSet>
      <dgm:spPr/>
    </dgm:pt>
    <dgm:pt modelId="{7A455D59-6CDD-4258-A511-EAF437DC12A4}" type="pres">
      <dgm:prSet presAssocID="{63458683-45B4-43F3-BD0C-DCF9329A07CF}" presName="sibTrans" presStyleLbl="sibTrans2D1" presStyleIdx="0" presStyleCnt="0"/>
      <dgm:spPr/>
    </dgm:pt>
    <dgm:pt modelId="{F34EDC80-0BDD-4AD1-AB7D-C48B32C79542}" type="pres">
      <dgm:prSet presAssocID="{84A91723-CAA4-455C-B9FF-E437095C0CDA}" presName="compNode" presStyleCnt="0"/>
      <dgm:spPr/>
    </dgm:pt>
    <dgm:pt modelId="{1A25EC29-4970-4911-94A5-C06B37DFE809}" type="pres">
      <dgm:prSet presAssocID="{84A91723-CAA4-455C-B9FF-E437095C0CDA}" presName="pictRect" presStyleLbl="node1" presStyleIdx="2" presStyleCnt="3" custScaleX="82748" custScaleY="8867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solidFill>
            <a:srgbClr val="F18B8B"/>
          </a:solidFill>
        </a:ln>
      </dgm:spPr>
    </dgm:pt>
    <dgm:pt modelId="{376881A1-DAF9-4A07-B91A-E8793E043198}" type="pres">
      <dgm:prSet presAssocID="{84A91723-CAA4-455C-B9FF-E437095C0CDA}" presName="textRect" presStyleLbl="revTx" presStyleIdx="2" presStyleCnt="3">
        <dgm:presLayoutVars>
          <dgm:bulletEnabled val="1"/>
        </dgm:presLayoutVars>
      </dgm:prSet>
      <dgm:spPr/>
    </dgm:pt>
  </dgm:ptLst>
  <dgm:cxnLst>
    <dgm:cxn modelId="{F14C7043-DD41-4603-A9E3-4E598A1E429A}" type="presOf" srcId="{2F514A23-0E7F-4D8E-9628-0A42F5750FF2}" destId="{BB98CFA4-1D80-4CED-9A7E-FAB21EDAB312}" srcOrd="0" destOrd="0" presId="urn:microsoft.com/office/officeart/2005/8/layout/pList1"/>
    <dgm:cxn modelId="{FDB54D91-7FC4-42A7-B11A-2766E5B036A1}" srcId="{BAE0B8E6-95A7-403A-90A3-5C8E48D43A29}" destId="{C66CF73F-3E8E-4EBB-95A5-B4D27ADC45C7}" srcOrd="1" destOrd="0" parTransId="{5AE85FE9-045C-4091-8A46-0B41E60DBFB6}" sibTransId="{63458683-45B4-43F3-BD0C-DCF9329A07CF}"/>
    <dgm:cxn modelId="{65616293-F015-4B8D-A2ED-69A15E783DC5}" type="presOf" srcId="{BAE0B8E6-95A7-403A-90A3-5C8E48D43A29}" destId="{464D3E1A-3D4C-47F2-BE1B-B060CDFB1F36}" srcOrd="0" destOrd="0" presId="urn:microsoft.com/office/officeart/2005/8/layout/pList1"/>
    <dgm:cxn modelId="{C6EBCBAD-0881-49BE-8B55-16C1D7EA5DE2}" type="presOf" srcId="{C66CF73F-3E8E-4EBB-95A5-B4D27ADC45C7}" destId="{CF443152-08B6-4AA2-9E9B-4E497095749A}" srcOrd="0" destOrd="0" presId="urn:microsoft.com/office/officeart/2005/8/layout/pList1"/>
    <dgm:cxn modelId="{6AA492BE-E6B8-4957-B54D-CFA07517A922}" type="presOf" srcId="{63458683-45B4-43F3-BD0C-DCF9329A07CF}" destId="{7A455D59-6CDD-4258-A511-EAF437DC12A4}" srcOrd="0" destOrd="0" presId="urn:microsoft.com/office/officeart/2005/8/layout/pList1"/>
    <dgm:cxn modelId="{A1C280DD-6DEB-41CC-A677-5F8E32EC0507}" type="presOf" srcId="{84A91723-CAA4-455C-B9FF-E437095C0CDA}" destId="{376881A1-DAF9-4A07-B91A-E8793E043198}" srcOrd="0" destOrd="0" presId="urn:microsoft.com/office/officeart/2005/8/layout/pList1"/>
    <dgm:cxn modelId="{8651E6DD-8D67-4E9E-AD79-9B3209BA7C62}" srcId="{BAE0B8E6-95A7-403A-90A3-5C8E48D43A29}" destId="{2F514A23-0E7F-4D8E-9628-0A42F5750FF2}" srcOrd="0" destOrd="0" parTransId="{2FFF888C-76D8-4AC5-9694-61F9A141761B}" sibTransId="{2AAC2C54-0084-43A2-99CB-BDE462E0B7B9}"/>
    <dgm:cxn modelId="{0D2D9BFE-635F-4940-85BC-C63186AAD708}" type="presOf" srcId="{2AAC2C54-0084-43A2-99CB-BDE462E0B7B9}" destId="{144DCC1E-17A3-4B04-8DB7-47A057111D2D}" srcOrd="0" destOrd="0" presId="urn:microsoft.com/office/officeart/2005/8/layout/pList1"/>
    <dgm:cxn modelId="{209EADFE-A4FD-4CA8-90C7-59919D56EF4E}" srcId="{BAE0B8E6-95A7-403A-90A3-5C8E48D43A29}" destId="{84A91723-CAA4-455C-B9FF-E437095C0CDA}" srcOrd="2" destOrd="0" parTransId="{60418FD5-8FC4-4E14-8C93-EA2C31625368}" sibTransId="{8AB226D9-A54D-4060-A261-F86657040623}"/>
    <dgm:cxn modelId="{4D1BD99F-8C8F-44AF-AF1A-A10B5D51D56E}" type="presParOf" srcId="{464D3E1A-3D4C-47F2-BE1B-B060CDFB1F36}" destId="{189069B6-C191-427D-8DE6-EB3219189BF9}" srcOrd="0" destOrd="0" presId="urn:microsoft.com/office/officeart/2005/8/layout/pList1"/>
    <dgm:cxn modelId="{785F6BBB-BC30-4836-972E-612052756429}" type="presParOf" srcId="{189069B6-C191-427D-8DE6-EB3219189BF9}" destId="{DC3CCC74-DF70-4900-95B2-F7A69FC1DFE5}" srcOrd="0" destOrd="0" presId="urn:microsoft.com/office/officeart/2005/8/layout/pList1"/>
    <dgm:cxn modelId="{31D76B71-8EA8-4AAA-BBFE-AAF45F0A66C4}" type="presParOf" srcId="{189069B6-C191-427D-8DE6-EB3219189BF9}" destId="{BB98CFA4-1D80-4CED-9A7E-FAB21EDAB312}" srcOrd="1" destOrd="0" presId="urn:microsoft.com/office/officeart/2005/8/layout/pList1"/>
    <dgm:cxn modelId="{D3A583FC-F0DD-484C-89F2-6CD3D1747D72}" type="presParOf" srcId="{464D3E1A-3D4C-47F2-BE1B-B060CDFB1F36}" destId="{144DCC1E-17A3-4B04-8DB7-47A057111D2D}" srcOrd="1" destOrd="0" presId="urn:microsoft.com/office/officeart/2005/8/layout/pList1"/>
    <dgm:cxn modelId="{740585B9-1F99-49C4-855B-A0BB36F9C6FF}" type="presParOf" srcId="{464D3E1A-3D4C-47F2-BE1B-B060CDFB1F36}" destId="{0B8293BD-7AD5-4475-BB03-FB13B5ECD716}" srcOrd="2" destOrd="0" presId="urn:microsoft.com/office/officeart/2005/8/layout/pList1"/>
    <dgm:cxn modelId="{91762D5F-9424-4A7D-9516-1F104C6CDF3A}" type="presParOf" srcId="{0B8293BD-7AD5-4475-BB03-FB13B5ECD716}" destId="{24D2EACA-D7BC-496A-8648-E3C57C9A757C}" srcOrd="0" destOrd="0" presId="urn:microsoft.com/office/officeart/2005/8/layout/pList1"/>
    <dgm:cxn modelId="{417431BB-44AC-4FC7-A7D8-6A696ADAAB37}" type="presParOf" srcId="{0B8293BD-7AD5-4475-BB03-FB13B5ECD716}" destId="{CF443152-08B6-4AA2-9E9B-4E497095749A}" srcOrd="1" destOrd="0" presId="urn:microsoft.com/office/officeart/2005/8/layout/pList1"/>
    <dgm:cxn modelId="{960E422C-9320-40F1-B96F-3C05C4987B62}" type="presParOf" srcId="{464D3E1A-3D4C-47F2-BE1B-B060CDFB1F36}" destId="{7A455D59-6CDD-4258-A511-EAF437DC12A4}" srcOrd="3" destOrd="0" presId="urn:microsoft.com/office/officeart/2005/8/layout/pList1"/>
    <dgm:cxn modelId="{92E3BD5B-E8FE-4FCC-B56D-37CC6D392ADB}" type="presParOf" srcId="{464D3E1A-3D4C-47F2-BE1B-B060CDFB1F36}" destId="{F34EDC80-0BDD-4AD1-AB7D-C48B32C79542}" srcOrd="4" destOrd="0" presId="urn:microsoft.com/office/officeart/2005/8/layout/pList1"/>
    <dgm:cxn modelId="{ABCAEE2C-AFBE-4D75-BFC2-FE0E6ECBEBF3}" type="presParOf" srcId="{F34EDC80-0BDD-4AD1-AB7D-C48B32C79542}" destId="{1A25EC29-4970-4911-94A5-C06B37DFE809}" srcOrd="0" destOrd="0" presId="urn:microsoft.com/office/officeart/2005/8/layout/pList1"/>
    <dgm:cxn modelId="{E8280B33-307E-484E-B6A6-46CA7487FFD9}" type="presParOf" srcId="{F34EDC80-0BDD-4AD1-AB7D-C48B32C79542}" destId="{376881A1-DAF9-4A07-B91A-E8793E04319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AF3273-C1BD-4227-982F-7218363C503F}" type="doc">
      <dgm:prSet loTypeId="urn:microsoft.com/office/officeart/2005/8/layout/pyramid1" loCatId="pyramid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AEAB802-5825-4A14-ABCB-8D3B2107D063}">
      <dgm:prSet phldrT="[Text]"/>
      <dgm:spPr/>
      <dgm:t>
        <a:bodyPr/>
        <a:lstStyle/>
        <a:p>
          <a:r>
            <a:rPr lang="en-US" b="1" dirty="0"/>
            <a:t>Tweak</a:t>
          </a:r>
          <a:r>
            <a:rPr lang="en-US" dirty="0"/>
            <a:t> MD U-net</a:t>
          </a:r>
        </a:p>
      </dgm:t>
    </dgm:pt>
    <dgm:pt modelId="{680020CC-9920-4EF3-818A-E9AF9C336ADE}" type="parTrans" cxnId="{F6772A51-3A34-4ADF-8C1D-64D1D32A38CB}">
      <dgm:prSet/>
      <dgm:spPr/>
      <dgm:t>
        <a:bodyPr/>
        <a:lstStyle/>
        <a:p>
          <a:endParaRPr lang="en-US"/>
        </a:p>
      </dgm:t>
    </dgm:pt>
    <dgm:pt modelId="{05F4DEEF-439B-4BE9-A2F5-D8DE1645D257}" type="sibTrans" cxnId="{F6772A51-3A34-4ADF-8C1D-64D1D32A38CB}">
      <dgm:prSet/>
      <dgm:spPr/>
      <dgm:t>
        <a:bodyPr/>
        <a:lstStyle/>
        <a:p>
          <a:endParaRPr lang="en-US"/>
        </a:p>
      </dgm:t>
    </dgm:pt>
    <dgm:pt modelId="{AD6CB4CC-1AF2-49BE-A8E0-0E20BC2C78D1}">
      <dgm:prSet phldrT="[Text]"/>
      <dgm:spPr/>
      <dgm:t>
        <a:bodyPr/>
        <a:lstStyle/>
        <a:p>
          <a:r>
            <a:rPr lang="en-US" b="1" dirty="0"/>
            <a:t>Train</a:t>
          </a:r>
          <a:r>
            <a:rPr lang="en-US" dirty="0"/>
            <a:t> 3 different U-net Networks</a:t>
          </a:r>
        </a:p>
      </dgm:t>
    </dgm:pt>
    <dgm:pt modelId="{6CA5F4C1-F940-4016-B6C5-299815D8384A}" type="parTrans" cxnId="{1ADF6382-7B8C-44A8-8A22-648AB655946D}">
      <dgm:prSet/>
      <dgm:spPr/>
      <dgm:t>
        <a:bodyPr/>
        <a:lstStyle/>
        <a:p>
          <a:endParaRPr lang="en-US"/>
        </a:p>
      </dgm:t>
    </dgm:pt>
    <dgm:pt modelId="{7B8C547C-C975-4A07-BBC6-9738C7BF1C02}" type="sibTrans" cxnId="{1ADF6382-7B8C-44A8-8A22-648AB655946D}">
      <dgm:prSet/>
      <dgm:spPr/>
      <dgm:t>
        <a:bodyPr/>
        <a:lstStyle/>
        <a:p>
          <a:endParaRPr lang="en-US"/>
        </a:p>
      </dgm:t>
    </dgm:pt>
    <dgm:pt modelId="{E4BCC2E8-63A0-48DD-841E-83F6676F340C}">
      <dgm:prSet phldrT="[Text]"/>
      <dgm:spPr/>
      <dgm:t>
        <a:bodyPr/>
        <a:lstStyle/>
        <a:p>
          <a:r>
            <a:rPr lang="en-US" b="1" dirty="0"/>
            <a:t>Tweak h</a:t>
          </a:r>
          <a:r>
            <a:rPr lang="en-US" dirty="0"/>
            <a:t>yper-parameters</a:t>
          </a:r>
        </a:p>
      </dgm:t>
    </dgm:pt>
    <dgm:pt modelId="{A397CE0F-15ED-4986-B095-7066017F01DA}" type="parTrans" cxnId="{E58FFDA9-0A20-48AC-8CFE-170CE1D3FAB9}">
      <dgm:prSet/>
      <dgm:spPr/>
      <dgm:t>
        <a:bodyPr/>
        <a:lstStyle/>
        <a:p>
          <a:endParaRPr lang="en-US"/>
        </a:p>
      </dgm:t>
    </dgm:pt>
    <dgm:pt modelId="{A8D590DA-710C-43C5-816D-7D35FE45C6BE}" type="sibTrans" cxnId="{E58FFDA9-0A20-48AC-8CFE-170CE1D3FAB9}">
      <dgm:prSet/>
      <dgm:spPr/>
      <dgm:t>
        <a:bodyPr/>
        <a:lstStyle/>
        <a:p>
          <a:endParaRPr lang="en-US"/>
        </a:p>
      </dgm:t>
    </dgm:pt>
    <dgm:pt modelId="{7EA5CC05-B299-4098-ADBA-616CDD43629C}">
      <dgm:prSet phldrT="[Text]"/>
      <dgm:spPr/>
      <dgm:t>
        <a:bodyPr/>
        <a:lstStyle/>
        <a:p>
          <a:r>
            <a:rPr lang="en-US" b="1" dirty="0"/>
            <a:t>Compare</a:t>
          </a:r>
          <a:r>
            <a:rPr lang="en-US" dirty="0"/>
            <a:t> best results</a:t>
          </a:r>
        </a:p>
      </dgm:t>
    </dgm:pt>
    <dgm:pt modelId="{B74D07E2-40F4-4F61-B549-576C851934FC}" type="parTrans" cxnId="{98C5CDAF-D1CE-4F27-9246-A323434FDC66}">
      <dgm:prSet/>
      <dgm:spPr/>
      <dgm:t>
        <a:bodyPr/>
        <a:lstStyle/>
        <a:p>
          <a:endParaRPr lang="en-US"/>
        </a:p>
      </dgm:t>
    </dgm:pt>
    <dgm:pt modelId="{68570F16-D070-4C1D-B6D8-904377C38D1E}" type="sibTrans" cxnId="{98C5CDAF-D1CE-4F27-9246-A323434FDC66}">
      <dgm:prSet/>
      <dgm:spPr/>
      <dgm:t>
        <a:bodyPr/>
        <a:lstStyle/>
        <a:p>
          <a:endParaRPr lang="en-US"/>
        </a:p>
      </dgm:t>
    </dgm:pt>
    <dgm:pt modelId="{82FAC6A7-7E53-45CF-8267-04357C7B3526}">
      <dgm:prSet phldrT="[Text]"/>
      <dgm:spPr/>
      <dgm:t>
        <a:bodyPr/>
        <a:lstStyle/>
        <a:p>
          <a:r>
            <a:rPr lang="en-US" b="1" dirty="0"/>
            <a:t>Build</a:t>
          </a:r>
          <a:r>
            <a:rPr lang="en-US" dirty="0"/>
            <a:t> front end</a:t>
          </a:r>
        </a:p>
      </dgm:t>
    </dgm:pt>
    <dgm:pt modelId="{6B3F92BF-A9C4-44C2-99F0-C845EA416D43}" type="parTrans" cxnId="{65B0976F-9731-404F-97C0-DCD7FC24C504}">
      <dgm:prSet/>
      <dgm:spPr/>
      <dgm:t>
        <a:bodyPr/>
        <a:lstStyle/>
        <a:p>
          <a:endParaRPr lang="en-US"/>
        </a:p>
      </dgm:t>
    </dgm:pt>
    <dgm:pt modelId="{748340D7-81FF-4CAE-BBC2-421168B7A797}" type="sibTrans" cxnId="{65B0976F-9731-404F-97C0-DCD7FC24C504}">
      <dgm:prSet/>
      <dgm:spPr/>
      <dgm:t>
        <a:bodyPr/>
        <a:lstStyle/>
        <a:p>
          <a:endParaRPr lang="en-US"/>
        </a:p>
      </dgm:t>
    </dgm:pt>
    <dgm:pt modelId="{BA317A31-9D51-4468-983C-CFE385255F5F}">
      <dgm:prSet phldrT="[Text]"/>
      <dgm:spPr/>
      <dgm:t>
        <a:bodyPr/>
        <a:lstStyle/>
        <a:p>
          <a:r>
            <a:rPr lang="en-US" b="1" dirty="0"/>
            <a:t>Test</a:t>
          </a:r>
          <a:r>
            <a:rPr lang="en-US" dirty="0"/>
            <a:t> and verify accuracy</a:t>
          </a:r>
        </a:p>
      </dgm:t>
    </dgm:pt>
    <dgm:pt modelId="{151A3963-BD61-4D8D-ADAE-6AFDB2237A6A}" type="parTrans" cxnId="{BDB23B5F-178C-43DA-B2DF-F3E7B50567BB}">
      <dgm:prSet/>
      <dgm:spPr/>
      <dgm:t>
        <a:bodyPr/>
        <a:lstStyle/>
        <a:p>
          <a:endParaRPr lang="en-US"/>
        </a:p>
      </dgm:t>
    </dgm:pt>
    <dgm:pt modelId="{3BC7C6A9-E750-4156-B7E5-D20C8FEC0E8E}" type="sibTrans" cxnId="{BDB23B5F-178C-43DA-B2DF-F3E7B50567BB}">
      <dgm:prSet/>
      <dgm:spPr/>
      <dgm:t>
        <a:bodyPr/>
        <a:lstStyle/>
        <a:p>
          <a:endParaRPr lang="en-US"/>
        </a:p>
      </dgm:t>
    </dgm:pt>
    <dgm:pt modelId="{2E89EB5D-EAB5-41DE-9CED-CF9A019219AB}">
      <dgm:prSet phldrT="[Text]"/>
      <dgm:spPr/>
      <dgm:t>
        <a:bodyPr/>
        <a:lstStyle/>
        <a:p>
          <a:r>
            <a:rPr lang="en-US" b="1" dirty="0"/>
            <a:t>Test</a:t>
          </a:r>
          <a:r>
            <a:rPr lang="en-US" dirty="0"/>
            <a:t> </a:t>
          </a:r>
        </a:p>
      </dgm:t>
    </dgm:pt>
    <dgm:pt modelId="{33D305F3-54FE-4785-8A88-D5224B2A9E7B}" type="parTrans" cxnId="{7E257630-D396-40B5-92E2-DA7DA205FD66}">
      <dgm:prSet/>
      <dgm:spPr/>
      <dgm:t>
        <a:bodyPr/>
        <a:lstStyle/>
        <a:p>
          <a:endParaRPr lang="en-US"/>
        </a:p>
      </dgm:t>
    </dgm:pt>
    <dgm:pt modelId="{BB83287A-B656-4933-93BB-274A674EEFA8}" type="sibTrans" cxnId="{7E257630-D396-40B5-92E2-DA7DA205FD66}">
      <dgm:prSet/>
      <dgm:spPr/>
      <dgm:t>
        <a:bodyPr/>
        <a:lstStyle/>
        <a:p>
          <a:endParaRPr lang="en-US"/>
        </a:p>
      </dgm:t>
    </dgm:pt>
    <dgm:pt modelId="{821007E6-AC6A-4999-A2DA-0CB7DEEB696A}">
      <dgm:prSet phldrT="[Text]"/>
      <dgm:spPr/>
      <dgm:t>
        <a:bodyPr/>
        <a:lstStyle/>
        <a:p>
          <a:r>
            <a:rPr lang="en-US" b="1" dirty="0"/>
            <a:t>Connect</a:t>
          </a:r>
          <a:r>
            <a:rPr lang="en-US" dirty="0"/>
            <a:t> to our model</a:t>
          </a:r>
        </a:p>
      </dgm:t>
    </dgm:pt>
    <dgm:pt modelId="{4FFCD589-468B-4D34-B824-DA0C35F4C916}" type="sibTrans" cxnId="{1E839440-F666-4CEB-9F03-2659F27DCCE8}">
      <dgm:prSet/>
      <dgm:spPr/>
      <dgm:t>
        <a:bodyPr/>
        <a:lstStyle/>
        <a:p>
          <a:endParaRPr lang="en-US"/>
        </a:p>
      </dgm:t>
    </dgm:pt>
    <dgm:pt modelId="{E1C80016-CB0F-4A76-96E5-8DD57CF6DF3E}" type="parTrans" cxnId="{1E839440-F666-4CEB-9F03-2659F27DCCE8}">
      <dgm:prSet/>
      <dgm:spPr/>
      <dgm:t>
        <a:bodyPr/>
        <a:lstStyle/>
        <a:p>
          <a:endParaRPr lang="en-US"/>
        </a:p>
      </dgm:t>
    </dgm:pt>
    <dgm:pt modelId="{21A29769-4FC5-4809-B7F7-A606F19F39FC}" type="pres">
      <dgm:prSet presAssocID="{84AF3273-C1BD-4227-982F-7218363C503F}" presName="Name0" presStyleCnt="0">
        <dgm:presLayoutVars>
          <dgm:dir/>
          <dgm:animLvl val="lvl"/>
          <dgm:resizeHandles val="exact"/>
        </dgm:presLayoutVars>
      </dgm:prSet>
      <dgm:spPr/>
    </dgm:pt>
    <dgm:pt modelId="{1E092B52-CDB6-4D61-AA40-12151237F72C}" type="pres">
      <dgm:prSet presAssocID="{2E89EB5D-EAB5-41DE-9CED-CF9A019219AB}" presName="Name8" presStyleCnt="0"/>
      <dgm:spPr/>
    </dgm:pt>
    <dgm:pt modelId="{4CAF4B19-B574-4E12-A38C-0B95E2811ABB}" type="pres">
      <dgm:prSet presAssocID="{2E89EB5D-EAB5-41DE-9CED-CF9A019219AB}" presName="level" presStyleLbl="node1" presStyleIdx="0" presStyleCnt="8">
        <dgm:presLayoutVars>
          <dgm:chMax val="1"/>
          <dgm:bulletEnabled val="1"/>
        </dgm:presLayoutVars>
      </dgm:prSet>
      <dgm:spPr/>
    </dgm:pt>
    <dgm:pt modelId="{2B694EC6-E9AB-473E-8456-24DB96E4C55C}" type="pres">
      <dgm:prSet presAssocID="{2E89EB5D-EAB5-41DE-9CED-CF9A019219A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2D07F34-7CA6-4E80-BC83-C3EBEA3845C2}" type="pres">
      <dgm:prSet presAssocID="{821007E6-AC6A-4999-A2DA-0CB7DEEB696A}" presName="Name8" presStyleCnt="0"/>
      <dgm:spPr/>
    </dgm:pt>
    <dgm:pt modelId="{9F7C0886-4D73-4AAD-874B-592888AD2D50}" type="pres">
      <dgm:prSet presAssocID="{821007E6-AC6A-4999-A2DA-0CB7DEEB696A}" presName="level" presStyleLbl="node1" presStyleIdx="1" presStyleCnt="8">
        <dgm:presLayoutVars>
          <dgm:chMax val="1"/>
          <dgm:bulletEnabled val="1"/>
        </dgm:presLayoutVars>
      </dgm:prSet>
      <dgm:spPr/>
    </dgm:pt>
    <dgm:pt modelId="{F9C9BA9D-E573-4BE5-A619-F2FAD0B9410F}" type="pres">
      <dgm:prSet presAssocID="{821007E6-AC6A-4999-A2DA-0CB7DEEB696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0AFD6BE-2C62-4444-8F55-EF61A52034DC}" type="pres">
      <dgm:prSet presAssocID="{82FAC6A7-7E53-45CF-8267-04357C7B3526}" presName="Name8" presStyleCnt="0"/>
      <dgm:spPr/>
    </dgm:pt>
    <dgm:pt modelId="{95F5C034-F024-418C-8B9A-174045AB194E}" type="pres">
      <dgm:prSet presAssocID="{82FAC6A7-7E53-45CF-8267-04357C7B3526}" presName="level" presStyleLbl="node1" presStyleIdx="2" presStyleCnt="8">
        <dgm:presLayoutVars>
          <dgm:chMax val="1"/>
          <dgm:bulletEnabled val="1"/>
        </dgm:presLayoutVars>
      </dgm:prSet>
      <dgm:spPr/>
    </dgm:pt>
    <dgm:pt modelId="{1FA2A2E1-DED6-4A27-9660-B3477407A0B3}" type="pres">
      <dgm:prSet presAssocID="{82FAC6A7-7E53-45CF-8267-04357C7B352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C61E7F54-F446-451B-BD2D-5697FB3B726F}" type="pres">
      <dgm:prSet presAssocID="{7EA5CC05-B299-4098-ADBA-616CDD43629C}" presName="Name8" presStyleCnt="0"/>
      <dgm:spPr/>
    </dgm:pt>
    <dgm:pt modelId="{6AA8787B-430F-4E58-ADEF-7D0670C28378}" type="pres">
      <dgm:prSet presAssocID="{7EA5CC05-B299-4098-ADBA-616CDD43629C}" presName="level" presStyleLbl="node1" presStyleIdx="3" presStyleCnt="8">
        <dgm:presLayoutVars>
          <dgm:chMax val="1"/>
          <dgm:bulletEnabled val="1"/>
        </dgm:presLayoutVars>
      </dgm:prSet>
      <dgm:spPr/>
    </dgm:pt>
    <dgm:pt modelId="{DC6964C3-B31A-4109-8421-CBA73702C903}" type="pres">
      <dgm:prSet presAssocID="{7EA5CC05-B299-4098-ADBA-616CDD43629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2BE585E-6860-44A8-8CBB-085644A7E4A3}" type="pres">
      <dgm:prSet presAssocID="{E4BCC2E8-63A0-48DD-841E-83F6676F340C}" presName="Name8" presStyleCnt="0"/>
      <dgm:spPr/>
    </dgm:pt>
    <dgm:pt modelId="{3C97E6AC-CD4F-4B07-A398-E8B4D4B32D18}" type="pres">
      <dgm:prSet presAssocID="{E4BCC2E8-63A0-48DD-841E-83F6676F340C}" presName="level" presStyleLbl="node1" presStyleIdx="4" presStyleCnt="8">
        <dgm:presLayoutVars>
          <dgm:chMax val="1"/>
          <dgm:bulletEnabled val="1"/>
        </dgm:presLayoutVars>
      </dgm:prSet>
      <dgm:spPr/>
    </dgm:pt>
    <dgm:pt modelId="{6619398B-8261-4C29-BAEF-3E523F4FAF52}" type="pres">
      <dgm:prSet presAssocID="{E4BCC2E8-63A0-48DD-841E-83F6676F340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D928B325-9D50-4D37-9E72-39A49F80D25E}" type="pres">
      <dgm:prSet presAssocID="{3AEAB802-5825-4A14-ABCB-8D3B2107D063}" presName="Name8" presStyleCnt="0"/>
      <dgm:spPr/>
    </dgm:pt>
    <dgm:pt modelId="{033DC8D6-E284-420C-BB3B-1892D216E938}" type="pres">
      <dgm:prSet presAssocID="{3AEAB802-5825-4A14-ABCB-8D3B2107D063}" presName="level" presStyleLbl="node1" presStyleIdx="5" presStyleCnt="8">
        <dgm:presLayoutVars>
          <dgm:chMax val="1"/>
          <dgm:bulletEnabled val="1"/>
        </dgm:presLayoutVars>
      </dgm:prSet>
      <dgm:spPr/>
    </dgm:pt>
    <dgm:pt modelId="{AC1CCDB8-B003-426B-819E-73744655831E}" type="pres">
      <dgm:prSet presAssocID="{3AEAB802-5825-4A14-ABCB-8D3B2107D063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DA7A241-8772-493D-8F36-76831917B4CE}" type="pres">
      <dgm:prSet presAssocID="{BA317A31-9D51-4468-983C-CFE385255F5F}" presName="Name8" presStyleCnt="0"/>
      <dgm:spPr/>
    </dgm:pt>
    <dgm:pt modelId="{C3DBC193-58E5-41D2-8FC8-94EB77AF1ECE}" type="pres">
      <dgm:prSet presAssocID="{BA317A31-9D51-4468-983C-CFE385255F5F}" presName="level" presStyleLbl="node1" presStyleIdx="6" presStyleCnt="8">
        <dgm:presLayoutVars>
          <dgm:chMax val="1"/>
          <dgm:bulletEnabled val="1"/>
        </dgm:presLayoutVars>
      </dgm:prSet>
      <dgm:spPr/>
    </dgm:pt>
    <dgm:pt modelId="{01B5E3CF-71F6-4B00-96B8-F91EB4615C6B}" type="pres">
      <dgm:prSet presAssocID="{BA317A31-9D51-4468-983C-CFE385255F5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40CDC97-26E5-4346-80DB-01DFCC661ABE}" type="pres">
      <dgm:prSet presAssocID="{AD6CB4CC-1AF2-49BE-A8E0-0E20BC2C78D1}" presName="Name8" presStyleCnt="0"/>
      <dgm:spPr/>
    </dgm:pt>
    <dgm:pt modelId="{EAF9160A-CBCC-4E63-BFE9-6C6526D398EA}" type="pres">
      <dgm:prSet presAssocID="{AD6CB4CC-1AF2-49BE-A8E0-0E20BC2C78D1}" presName="level" presStyleLbl="node1" presStyleIdx="7" presStyleCnt="8" custLinFactNeighborX="1397" custLinFactNeighborY="3047">
        <dgm:presLayoutVars>
          <dgm:chMax val="1"/>
          <dgm:bulletEnabled val="1"/>
        </dgm:presLayoutVars>
      </dgm:prSet>
      <dgm:spPr/>
    </dgm:pt>
    <dgm:pt modelId="{3A0A01BD-3096-4D03-B676-6A3CA32EAA14}" type="pres">
      <dgm:prSet presAssocID="{AD6CB4CC-1AF2-49BE-A8E0-0E20BC2C78D1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610710A-4C95-4E9E-BFD3-02145B6F1222}" type="presOf" srcId="{BA317A31-9D51-4468-983C-CFE385255F5F}" destId="{01B5E3CF-71F6-4B00-96B8-F91EB4615C6B}" srcOrd="1" destOrd="0" presId="urn:microsoft.com/office/officeart/2005/8/layout/pyramid1"/>
    <dgm:cxn modelId="{CF755711-F17F-458F-832F-94D04D24735C}" type="presOf" srcId="{2E89EB5D-EAB5-41DE-9CED-CF9A019219AB}" destId="{4CAF4B19-B574-4E12-A38C-0B95E2811ABB}" srcOrd="0" destOrd="0" presId="urn:microsoft.com/office/officeart/2005/8/layout/pyramid1"/>
    <dgm:cxn modelId="{0D92B513-0C62-49A4-B59C-264E25AD8D9F}" type="presOf" srcId="{821007E6-AC6A-4999-A2DA-0CB7DEEB696A}" destId="{9F7C0886-4D73-4AAD-874B-592888AD2D50}" srcOrd="0" destOrd="0" presId="urn:microsoft.com/office/officeart/2005/8/layout/pyramid1"/>
    <dgm:cxn modelId="{2152A616-19AF-4EDA-89E7-0A1EDED34ACC}" type="presOf" srcId="{AD6CB4CC-1AF2-49BE-A8E0-0E20BC2C78D1}" destId="{EAF9160A-CBCC-4E63-BFE9-6C6526D398EA}" srcOrd="0" destOrd="0" presId="urn:microsoft.com/office/officeart/2005/8/layout/pyramid1"/>
    <dgm:cxn modelId="{4DCA4918-0F2C-4097-87F8-461B04B1B072}" type="presOf" srcId="{82FAC6A7-7E53-45CF-8267-04357C7B3526}" destId="{95F5C034-F024-418C-8B9A-174045AB194E}" srcOrd="0" destOrd="0" presId="urn:microsoft.com/office/officeart/2005/8/layout/pyramid1"/>
    <dgm:cxn modelId="{B7906730-F4B2-404F-BE52-D086503D1F76}" type="presOf" srcId="{84AF3273-C1BD-4227-982F-7218363C503F}" destId="{21A29769-4FC5-4809-B7F7-A606F19F39FC}" srcOrd="0" destOrd="0" presId="urn:microsoft.com/office/officeart/2005/8/layout/pyramid1"/>
    <dgm:cxn modelId="{7E257630-D396-40B5-92E2-DA7DA205FD66}" srcId="{84AF3273-C1BD-4227-982F-7218363C503F}" destId="{2E89EB5D-EAB5-41DE-9CED-CF9A019219AB}" srcOrd="0" destOrd="0" parTransId="{33D305F3-54FE-4785-8A88-D5224B2A9E7B}" sibTransId="{BB83287A-B656-4933-93BB-274A674EEFA8}"/>
    <dgm:cxn modelId="{0FA0983F-0F78-45AD-B519-41FA0E42E12A}" type="presOf" srcId="{82FAC6A7-7E53-45CF-8267-04357C7B3526}" destId="{1FA2A2E1-DED6-4A27-9660-B3477407A0B3}" srcOrd="1" destOrd="0" presId="urn:microsoft.com/office/officeart/2005/8/layout/pyramid1"/>
    <dgm:cxn modelId="{1E839440-F666-4CEB-9F03-2659F27DCCE8}" srcId="{84AF3273-C1BD-4227-982F-7218363C503F}" destId="{821007E6-AC6A-4999-A2DA-0CB7DEEB696A}" srcOrd="1" destOrd="0" parTransId="{E1C80016-CB0F-4A76-96E5-8DD57CF6DF3E}" sibTransId="{4FFCD589-468B-4D34-B824-DA0C35F4C916}"/>
    <dgm:cxn modelId="{7CCB765B-DC0D-4BF8-9183-0072D8DA5521}" type="presOf" srcId="{7EA5CC05-B299-4098-ADBA-616CDD43629C}" destId="{DC6964C3-B31A-4109-8421-CBA73702C903}" srcOrd="1" destOrd="0" presId="urn:microsoft.com/office/officeart/2005/8/layout/pyramid1"/>
    <dgm:cxn modelId="{BDB23B5F-178C-43DA-B2DF-F3E7B50567BB}" srcId="{84AF3273-C1BD-4227-982F-7218363C503F}" destId="{BA317A31-9D51-4468-983C-CFE385255F5F}" srcOrd="6" destOrd="0" parTransId="{151A3963-BD61-4D8D-ADAE-6AFDB2237A6A}" sibTransId="{3BC7C6A9-E750-4156-B7E5-D20C8FEC0E8E}"/>
    <dgm:cxn modelId="{093D4B4D-9F51-442F-984D-7D00BE2C9E91}" type="presOf" srcId="{7EA5CC05-B299-4098-ADBA-616CDD43629C}" destId="{6AA8787B-430F-4E58-ADEF-7D0670C28378}" srcOrd="0" destOrd="0" presId="urn:microsoft.com/office/officeart/2005/8/layout/pyramid1"/>
    <dgm:cxn modelId="{65B0976F-9731-404F-97C0-DCD7FC24C504}" srcId="{84AF3273-C1BD-4227-982F-7218363C503F}" destId="{82FAC6A7-7E53-45CF-8267-04357C7B3526}" srcOrd="2" destOrd="0" parTransId="{6B3F92BF-A9C4-44C2-99F0-C845EA416D43}" sibTransId="{748340D7-81FF-4CAE-BBC2-421168B7A797}"/>
    <dgm:cxn modelId="{F6772A51-3A34-4ADF-8C1D-64D1D32A38CB}" srcId="{84AF3273-C1BD-4227-982F-7218363C503F}" destId="{3AEAB802-5825-4A14-ABCB-8D3B2107D063}" srcOrd="5" destOrd="0" parTransId="{680020CC-9920-4EF3-818A-E9AF9C336ADE}" sibTransId="{05F4DEEF-439B-4BE9-A2F5-D8DE1645D257}"/>
    <dgm:cxn modelId="{F5E3B671-940E-4055-8803-BAA4B28E701E}" type="presOf" srcId="{AD6CB4CC-1AF2-49BE-A8E0-0E20BC2C78D1}" destId="{3A0A01BD-3096-4D03-B676-6A3CA32EAA14}" srcOrd="1" destOrd="0" presId="urn:microsoft.com/office/officeart/2005/8/layout/pyramid1"/>
    <dgm:cxn modelId="{DCA07753-05A5-4FD6-A82E-8FD3ECB6E27A}" type="presOf" srcId="{E4BCC2E8-63A0-48DD-841E-83F6676F340C}" destId="{3C97E6AC-CD4F-4B07-A398-E8B4D4B32D18}" srcOrd="0" destOrd="0" presId="urn:microsoft.com/office/officeart/2005/8/layout/pyramid1"/>
    <dgm:cxn modelId="{B4A9F37B-7AC1-4871-A32E-2AFD6B87C54C}" type="presOf" srcId="{3AEAB802-5825-4A14-ABCB-8D3B2107D063}" destId="{AC1CCDB8-B003-426B-819E-73744655831E}" srcOrd="1" destOrd="0" presId="urn:microsoft.com/office/officeart/2005/8/layout/pyramid1"/>
    <dgm:cxn modelId="{1ADF6382-7B8C-44A8-8A22-648AB655946D}" srcId="{84AF3273-C1BD-4227-982F-7218363C503F}" destId="{AD6CB4CC-1AF2-49BE-A8E0-0E20BC2C78D1}" srcOrd="7" destOrd="0" parTransId="{6CA5F4C1-F940-4016-B6C5-299815D8384A}" sibTransId="{7B8C547C-C975-4A07-BBC6-9738C7BF1C02}"/>
    <dgm:cxn modelId="{3FEC919F-0A32-4CB5-8E7E-357E80031857}" type="presOf" srcId="{2E89EB5D-EAB5-41DE-9CED-CF9A019219AB}" destId="{2B694EC6-E9AB-473E-8456-24DB96E4C55C}" srcOrd="1" destOrd="0" presId="urn:microsoft.com/office/officeart/2005/8/layout/pyramid1"/>
    <dgm:cxn modelId="{2D7EBFA6-2DD3-4947-9B2B-2BC2FCCC5BAC}" type="presOf" srcId="{3AEAB802-5825-4A14-ABCB-8D3B2107D063}" destId="{033DC8D6-E284-420C-BB3B-1892D216E938}" srcOrd="0" destOrd="0" presId="urn:microsoft.com/office/officeart/2005/8/layout/pyramid1"/>
    <dgm:cxn modelId="{E58FFDA9-0A20-48AC-8CFE-170CE1D3FAB9}" srcId="{84AF3273-C1BD-4227-982F-7218363C503F}" destId="{E4BCC2E8-63A0-48DD-841E-83F6676F340C}" srcOrd="4" destOrd="0" parTransId="{A397CE0F-15ED-4986-B095-7066017F01DA}" sibTransId="{A8D590DA-710C-43C5-816D-7D35FE45C6BE}"/>
    <dgm:cxn modelId="{DDFADAAC-48C9-4C93-97EF-1F5320729858}" type="presOf" srcId="{BA317A31-9D51-4468-983C-CFE385255F5F}" destId="{C3DBC193-58E5-41D2-8FC8-94EB77AF1ECE}" srcOrd="0" destOrd="0" presId="urn:microsoft.com/office/officeart/2005/8/layout/pyramid1"/>
    <dgm:cxn modelId="{98C5CDAF-D1CE-4F27-9246-A323434FDC66}" srcId="{84AF3273-C1BD-4227-982F-7218363C503F}" destId="{7EA5CC05-B299-4098-ADBA-616CDD43629C}" srcOrd="3" destOrd="0" parTransId="{B74D07E2-40F4-4F61-B549-576C851934FC}" sibTransId="{68570F16-D070-4C1D-B6D8-904377C38D1E}"/>
    <dgm:cxn modelId="{E4A74FC3-51F9-4F1F-9771-A2781CD2CE2A}" type="presOf" srcId="{E4BCC2E8-63A0-48DD-841E-83F6676F340C}" destId="{6619398B-8261-4C29-BAEF-3E523F4FAF52}" srcOrd="1" destOrd="0" presId="urn:microsoft.com/office/officeart/2005/8/layout/pyramid1"/>
    <dgm:cxn modelId="{D21B6DDD-FF56-459C-B374-0E34C7337EB5}" type="presOf" srcId="{821007E6-AC6A-4999-A2DA-0CB7DEEB696A}" destId="{F9C9BA9D-E573-4BE5-A619-F2FAD0B9410F}" srcOrd="1" destOrd="0" presId="urn:microsoft.com/office/officeart/2005/8/layout/pyramid1"/>
    <dgm:cxn modelId="{060B5439-28F1-4C9E-997E-93F481E76E96}" type="presParOf" srcId="{21A29769-4FC5-4809-B7F7-A606F19F39FC}" destId="{1E092B52-CDB6-4D61-AA40-12151237F72C}" srcOrd="0" destOrd="0" presId="urn:microsoft.com/office/officeart/2005/8/layout/pyramid1"/>
    <dgm:cxn modelId="{AF4AB97F-2B6F-4D52-B3E2-DE43AC241FD1}" type="presParOf" srcId="{1E092B52-CDB6-4D61-AA40-12151237F72C}" destId="{4CAF4B19-B574-4E12-A38C-0B95E2811ABB}" srcOrd="0" destOrd="0" presId="urn:microsoft.com/office/officeart/2005/8/layout/pyramid1"/>
    <dgm:cxn modelId="{C5DDA6B3-9553-4B79-A146-D5150FFFE5C0}" type="presParOf" srcId="{1E092B52-CDB6-4D61-AA40-12151237F72C}" destId="{2B694EC6-E9AB-473E-8456-24DB96E4C55C}" srcOrd="1" destOrd="0" presId="urn:microsoft.com/office/officeart/2005/8/layout/pyramid1"/>
    <dgm:cxn modelId="{C341186F-4630-4596-B63F-5EC8CE918035}" type="presParOf" srcId="{21A29769-4FC5-4809-B7F7-A606F19F39FC}" destId="{F2D07F34-7CA6-4E80-BC83-C3EBEA3845C2}" srcOrd="1" destOrd="0" presId="urn:microsoft.com/office/officeart/2005/8/layout/pyramid1"/>
    <dgm:cxn modelId="{DE65B3EB-8533-42A8-94B7-F399F481301E}" type="presParOf" srcId="{F2D07F34-7CA6-4E80-BC83-C3EBEA3845C2}" destId="{9F7C0886-4D73-4AAD-874B-592888AD2D50}" srcOrd="0" destOrd="0" presId="urn:microsoft.com/office/officeart/2005/8/layout/pyramid1"/>
    <dgm:cxn modelId="{05883F60-E259-4B7E-916E-0D3ECE62D6DA}" type="presParOf" srcId="{F2D07F34-7CA6-4E80-BC83-C3EBEA3845C2}" destId="{F9C9BA9D-E573-4BE5-A619-F2FAD0B9410F}" srcOrd="1" destOrd="0" presId="urn:microsoft.com/office/officeart/2005/8/layout/pyramid1"/>
    <dgm:cxn modelId="{E569A3CA-79DF-44C4-BEE8-981A87111EDF}" type="presParOf" srcId="{21A29769-4FC5-4809-B7F7-A606F19F39FC}" destId="{90AFD6BE-2C62-4444-8F55-EF61A52034DC}" srcOrd="2" destOrd="0" presId="urn:microsoft.com/office/officeart/2005/8/layout/pyramid1"/>
    <dgm:cxn modelId="{0347E0BB-1922-49A9-9B88-2EBD96FCB45C}" type="presParOf" srcId="{90AFD6BE-2C62-4444-8F55-EF61A52034DC}" destId="{95F5C034-F024-418C-8B9A-174045AB194E}" srcOrd="0" destOrd="0" presId="urn:microsoft.com/office/officeart/2005/8/layout/pyramid1"/>
    <dgm:cxn modelId="{56C290EC-D255-4C41-AC06-90F2D0DA56CC}" type="presParOf" srcId="{90AFD6BE-2C62-4444-8F55-EF61A52034DC}" destId="{1FA2A2E1-DED6-4A27-9660-B3477407A0B3}" srcOrd="1" destOrd="0" presId="urn:microsoft.com/office/officeart/2005/8/layout/pyramid1"/>
    <dgm:cxn modelId="{1697F22D-E468-419C-A01C-D5F2CD1A9BF3}" type="presParOf" srcId="{21A29769-4FC5-4809-B7F7-A606F19F39FC}" destId="{C61E7F54-F446-451B-BD2D-5697FB3B726F}" srcOrd="3" destOrd="0" presId="urn:microsoft.com/office/officeart/2005/8/layout/pyramid1"/>
    <dgm:cxn modelId="{4DF84CD9-EBFF-45D2-906F-AE3DB40B8254}" type="presParOf" srcId="{C61E7F54-F446-451B-BD2D-5697FB3B726F}" destId="{6AA8787B-430F-4E58-ADEF-7D0670C28378}" srcOrd="0" destOrd="0" presId="urn:microsoft.com/office/officeart/2005/8/layout/pyramid1"/>
    <dgm:cxn modelId="{0A7D4B08-49FB-4248-85D4-F118BA2036BA}" type="presParOf" srcId="{C61E7F54-F446-451B-BD2D-5697FB3B726F}" destId="{DC6964C3-B31A-4109-8421-CBA73702C903}" srcOrd="1" destOrd="0" presId="urn:microsoft.com/office/officeart/2005/8/layout/pyramid1"/>
    <dgm:cxn modelId="{816FB572-A06E-4D29-A794-BB48B855EC07}" type="presParOf" srcId="{21A29769-4FC5-4809-B7F7-A606F19F39FC}" destId="{22BE585E-6860-44A8-8CBB-085644A7E4A3}" srcOrd="4" destOrd="0" presId="urn:microsoft.com/office/officeart/2005/8/layout/pyramid1"/>
    <dgm:cxn modelId="{CA70E4DD-07F7-4C9A-8134-C2F1AE569510}" type="presParOf" srcId="{22BE585E-6860-44A8-8CBB-085644A7E4A3}" destId="{3C97E6AC-CD4F-4B07-A398-E8B4D4B32D18}" srcOrd="0" destOrd="0" presId="urn:microsoft.com/office/officeart/2005/8/layout/pyramid1"/>
    <dgm:cxn modelId="{9302AB1A-FB1B-4CEC-A12D-C498179B5291}" type="presParOf" srcId="{22BE585E-6860-44A8-8CBB-085644A7E4A3}" destId="{6619398B-8261-4C29-BAEF-3E523F4FAF52}" srcOrd="1" destOrd="0" presId="urn:microsoft.com/office/officeart/2005/8/layout/pyramid1"/>
    <dgm:cxn modelId="{58FCF197-5C8E-427E-94F9-8AD362B2DD6E}" type="presParOf" srcId="{21A29769-4FC5-4809-B7F7-A606F19F39FC}" destId="{D928B325-9D50-4D37-9E72-39A49F80D25E}" srcOrd="5" destOrd="0" presId="urn:microsoft.com/office/officeart/2005/8/layout/pyramid1"/>
    <dgm:cxn modelId="{62581202-5EBD-4BE7-BB47-DC1513E696B5}" type="presParOf" srcId="{D928B325-9D50-4D37-9E72-39A49F80D25E}" destId="{033DC8D6-E284-420C-BB3B-1892D216E938}" srcOrd="0" destOrd="0" presId="urn:microsoft.com/office/officeart/2005/8/layout/pyramid1"/>
    <dgm:cxn modelId="{8826342E-66A0-40F3-8008-8F6C7B05D7E2}" type="presParOf" srcId="{D928B325-9D50-4D37-9E72-39A49F80D25E}" destId="{AC1CCDB8-B003-426B-819E-73744655831E}" srcOrd="1" destOrd="0" presId="urn:microsoft.com/office/officeart/2005/8/layout/pyramid1"/>
    <dgm:cxn modelId="{CD51EE6B-4066-4B7F-B1F5-806289CA1615}" type="presParOf" srcId="{21A29769-4FC5-4809-B7F7-A606F19F39FC}" destId="{FDA7A241-8772-493D-8F36-76831917B4CE}" srcOrd="6" destOrd="0" presId="urn:microsoft.com/office/officeart/2005/8/layout/pyramid1"/>
    <dgm:cxn modelId="{045B9E70-101E-4E3D-B549-40A4FA77F72A}" type="presParOf" srcId="{FDA7A241-8772-493D-8F36-76831917B4CE}" destId="{C3DBC193-58E5-41D2-8FC8-94EB77AF1ECE}" srcOrd="0" destOrd="0" presId="urn:microsoft.com/office/officeart/2005/8/layout/pyramid1"/>
    <dgm:cxn modelId="{527DB0E3-C04D-49D3-9E8B-C6EA691D55A1}" type="presParOf" srcId="{FDA7A241-8772-493D-8F36-76831917B4CE}" destId="{01B5E3CF-71F6-4B00-96B8-F91EB4615C6B}" srcOrd="1" destOrd="0" presId="urn:microsoft.com/office/officeart/2005/8/layout/pyramid1"/>
    <dgm:cxn modelId="{9B4A1F4D-E1E1-477B-B9D4-67EB9573F5D4}" type="presParOf" srcId="{21A29769-4FC5-4809-B7F7-A606F19F39FC}" destId="{940CDC97-26E5-4346-80DB-01DFCC661ABE}" srcOrd="7" destOrd="0" presId="urn:microsoft.com/office/officeart/2005/8/layout/pyramid1"/>
    <dgm:cxn modelId="{B8BCE885-1CCF-4349-9875-0D9B6438EB8B}" type="presParOf" srcId="{940CDC97-26E5-4346-80DB-01DFCC661ABE}" destId="{EAF9160A-CBCC-4E63-BFE9-6C6526D398EA}" srcOrd="0" destOrd="0" presId="urn:microsoft.com/office/officeart/2005/8/layout/pyramid1"/>
    <dgm:cxn modelId="{FA3C2D1B-3C2E-4DA5-A22F-EF5167171116}" type="presParOf" srcId="{940CDC97-26E5-4346-80DB-01DFCC661ABE}" destId="{3A0A01BD-3096-4D03-B676-6A3CA32EAA14}" srcOrd="1" destOrd="0" presId="urn:microsoft.com/office/officeart/2005/8/layout/pyramid1"/>
  </dgm:cxnLst>
  <dgm:bg>
    <a:effectLst>
      <a:outerShdw blurRad="50800" dist="38100" algn="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3CCC74-DF70-4900-95B2-F7A69FC1DFE5}">
      <dsp:nvSpPr>
        <dsp:cNvPr id="0" name=""/>
        <dsp:cNvSpPr/>
      </dsp:nvSpPr>
      <dsp:spPr>
        <a:xfrm>
          <a:off x="196322" y="1107771"/>
          <a:ext cx="2844660" cy="197701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23000" b="-23000"/>
          </a:stretch>
        </a:blipFill>
        <a:ln>
          <a:solidFill>
            <a:schemeClr val="bg2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B98CFA4-1D80-4CED-9A7E-FAB21EDAB312}">
      <dsp:nvSpPr>
        <dsp:cNvPr id="0" name=""/>
        <dsp:cNvSpPr/>
      </dsp:nvSpPr>
      <dsp:spPr>
        <a:xfrm>
          <a:off x="2037" y="3210125"/>
          <a:ext cx="3233229" cy="11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Chronic disease in which cartilage, bone synovium, and other </a:t>
          </a: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joint structures are deformed</a:t>
          </a: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700" kern="1200" dirty="0"/>
        </a:p>
      </dsp:txBody>
      <dsp:txXfrm>
        <a:off x="2037" y="3210125"/>
        <a:ext cx="3233229" cy="1199528"/>
      </dsp:txXfrm>
    </dsp:sp>
    <dsp:sp modelId="{24D2EACA-D7BC-496A-8648-E3C57C9A757C}">
      <dsp:nvSpPr>
        <dsp:cNvPr id="0" name=""/>
        <dsp:cNvSpPr/>
      </dsp:nvSpPr>
      <dsp:spPr>
        <a:xfrm>
          <a:off x="3869375" y="1083728"/>
          <a:ext cx="2611932" cy="207318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solidFill>
            <a:schemeClr val="bg1">
              <a:lumMod val="50000"/>
            </a:schemeClr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F443152-08B6-4AA2-9E9B-4E497095749A}">
      <dsp:nvSpPr>
        <dsp:cNvPr id="0" name=""/>
        <dsp:cNvSpPr/>
      </dsp:nvSpPr>
      <dsp:spPr>
        <a:xfrm>
          <a:off x="3558726" y="3234167"/>
          <a:ext cx="3233229" cy="11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anose="020B0604020202020204" pitchFamily="34" charset="0"/>
              <a:cs typeface="Arial" panose="020B0604020202020204" pitchFamily="34" charset="0"/>
            </a:rPr>
            <a:t>Caused when the cartilage that cushions the end of bones in joints wears down causing </a:t>
          </a:r>
          <a:r>
            <a:rPr lang="en-US" sz="1700" b="1" kern="1200" dirty="0">
              <a:latin typeface="Arial" panose="020B0604020202020204" pitchFamily="34" charset="0"/>
              <a:cs typeface="Arial" panose="020B0604020202020204" pitchFamily="34" charset="0"/>
            </a:rPr>
            <a:t>friction between knee bones</a:t>
          </a:r>
          <a:endParaRPr lang="en-US" sz="1700" b="1" kern="1200" dirty="0"/>
        </a:p>
      </dsp:txBody>
      <dsp:txXfrm>
        <a:off x="3558726" y="3234167"/>
        <a:ext cx="3233229" cy="1199528"/>
      </dsp:txXfrm>
    </dsp:sp>
    <dsp:sp modelId="{1A25EC29-4970-4911-94A5-C06B37DFE809}">
      <dsp:nvSpPr>
        <dsp:cNvPr id="0" name=""/>
        <dsp:cNvSpPr/>
      </dsp:nvSpPr>
      <dsp:spPr>
        <a:xfrm>
          <a:off x="7394313" y="1108188"/>
          <a:ext cx="2675433" cy="197534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solidFill>
            <a:srgbClr val="F18B8B"/>
          </a:solidFill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6881A1-DAF9-4A07-B91A-E8793E043198}">
      <dsp:nvSpPr>
        <dsp:cNvPr id="0" name=""/>
        <dsp:cNvSpPr/>
      </dsp:nvSpPr>
      <dsp:spPr>
        <a:xfrm>
          <a:off x="7115415" y="3209707"/>
          <a:ext cx="3233229" cy="11995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There is currently </a:t>
          </a:r>
          <a:r>
            <a:rPr lang="en-US" sz="1700" b="1" i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no cure </a:t>
          </a:r>
          <a:r>
            <a:rPr lang="en-US" sz="1700" b="0" i="0" kern="1200" dirty="0">
              <a:effectLst/>
              <a:latin typeface="Arial" panose="020B0604020202020204" pitchFamily="34" charset="0"/>
              <a:cs typeface="Arial" panose="020B0604020202020204" pitchFamily="34" charset="0"/>
            </a:rPr>
            <a:t>for osteoarthritis, and no known cause has been identified</a:t>
          </a:r>
          <a:endParaRPr lang="en-US" sz="1700" kern="1200" dirty="0"/>
        </a:p>
      </dsp:txBody>
      <dsp:txXfrm>
        <a:off x="7115415" y="3209707"/>
        <a:ext cx="3233229" cy="11995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F4B19-B574-4E12-A38C-0B95E2811ABB}">
      <dsp:nvSpPr>
        <dsp:cNvPr id="0" name=""/>
        <dsp:cNvSpPr/>
      </dsp:nvSpPr>
      <dsp:spPr>
        <a:xfrm>
          <a:off x="4212003" y="0"/>
          <a:ext cx="1203429" cy="644514"/>
        </a:xfrm>
        <a:prstGeom prst="trapezoid">
          <a:avLst>
            <a:gd name="adj" fmla="val 9335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Test</a:t>
          </a:r>
          <a:r>
            <a:rPr lang="en-US" sz="2100" kern="1200" dirty="0"/>
            <a:t> </a:t>
          </a:r>
        </a:p>
      </dsp:txBody>
      <dsp:txXfrm>
        <a:off x="4212003" y="0"/>
        <a:ext cx="1203429" cy="644514"/>
      </dsp:txXfrm>
    </dsp:sp>
    <dsp:sp modelId="{9F7C0886-4D73-4AAD-874B-592888AD2D50}">
      <dsp:nvSpPr>
        <dsp:cNvPr id="0" name=""/>
        <dsp:cNvSpPr/>
      </dsp:nvSpPr>
      <dsp:spPr>
        <a:xfrm>
          <a:off x="3610288" y="644514"/>
          <a:ext cx="2406859" cy="644514"/>
        </a:xfrm>
        <a:prstGeom prst="trapezoid">
          <a:avLst>
            <a:gd name="adj" fmla="val 93359"/>
          </a:avLst>
        </a:prstGeom>
        <a:solidFill>
          <a:schemeClr val="accent5">
            <a:hueOff val="858672"/>
            <a:satOff val="-3769"/>
            <a:lumOff val="112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Connect</a:t>
          </a:r>
          <a:r>
            <a:rPr lang="en-US" sz="2100" kern="1200" dirty="0"/>
            <a:t> to our model</a:t>
          </a:r>
        </a:p>
      </dsp:txBody>
      <dsp:txXfrm>
        <a:off x="4031489" y="644514"/>
        <a:ext cx="1564458" cy="644514"/>
      </dsp:txXfrm>
    </dsp:sp>
    <dsp:sp modelId="{95F5C034-F024-418C-8B9A-174045AB194E}">
      <dsp:nvSpPr>
        <dsp:cNvPr id="0" name=""/>
        <dsp:cNvSpPr/>
      </dsp:nvSpPr>
      <dsp:spPr>
        <a:xfrm>
          <a:off x="3008574" y="1289028"/>
          <a:ext cx="3610288" cy="644514"/>
        </a:xfrm>
        <a:prstGeom prst="trapezoid">
          <a:avLst>
            <a:gd name="adj" fmla="val 93359"/>
          </a:avLst>
        </a:prstGeom>
        <a:solidFill>
          <a:schemeClr val="accent5">
            <a:hueOff val="1717344"/>
            <a:satOff val="-7537"/>
            <a:lumOff val="22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Build</a:t>
          </a:r>
          <a:r>
            <a:rPr lang="en-US" sz="2100" kern="1200" dirty="0"/>
            <a:t> front end</a:t>
          </a:r>
        </a:p>
      </dsp:txBody>
      <dsp:txXfrm>
        <a:off x="3640374" y="1289028"/>
        <a:ext cx="2346687" cy="644514"/>
      </dsp:txXfrm>
    </dsp:sp>
    <dsp:sp modelId="{6AA8787B-430F-4E58-ADEF-7D0670C28378}">
      <dsp:nvSpPr>
        <dsp:cNvPr id="0" name=""/>
        <dsp:cNvSpPr/>
      </dsp:nvSpPr>
      <dsp:spPr>
        <a:xfrm>
          <a:off x="2406859" y="1933542"/>
          <a:ext cx="4813718" cy="644514"/>
        </a:xfrm>
        <a:prstGeom prst="trapezoid">
          <a:avLst>
            <a:gd name="adj" fmla="val 93359"/>
          </a:avLst>
        </a:prstGeom>
        <a:solidFill>
          <a:schemeClr val="accent5">
            <a:hueOff val="2576015"/>
            <a:satOff val="-11306"/>
            <a:lumOff val="33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Compare</a:t>
          </a:r>
          <a:r>
            <a:rPr lang="en-US" sz="2100" kern="1200" dirty="0"/>
            <a:t> best results</a:t>
          </a:r>
        </a:p>
      </dsp:txBody>
      <dsp:txXfrm>
        <a:off x="3249259" y="1933542"/>
        <a:ext cx="3128917" cy="644514"/>
      </dsp:txXfrm>
    </dsp:sp>
    <dsp:sp modelId="{3C97E6AC-CD4F-4B07-A398-E8B4D4B32D18}">
      <dsp:nvSpPr>
        <dsp:cNvPr id="0" name=""/>
        <dsp:cNvSpPr/>
      </dsp:nvSpPr>
      <dsp:spPr>
        <a:xfrm>
          <a:off x="1805144" y="2578057"/>
          <a:ext cx="6017148" cy="644514"/>
        </a:xfrm>
        <a:prstGeom prst="trapezoid">
          <a:avLst>
            <a:gd name="adj" fmla="val 93359"/>
          </a:avLst>
        </a:prstGeom>
        <a:solidFill>
          <a:schemeClr val="accent5">
            <a:hueOff val="3434687"/>
            <a:satOff val="-15074"/>
            <a:lumOff val="44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Tweak h</a:t>
          </a:r>
          <a:r>
            <a:rPr lang="en-US" sz="2100" kern="1200" dirty="0"/>
            <a:t>yper-parameters</a:t>
          </a:r>
        </a:p>
      </dsp:txBody>
      <dsp:txXfrm>
        <a:off x="2858145" y="2578057"/>
        <a:ext cx="3911146" cy="644514"/>
      </dsp:txXfrm>
    </dsp:sp>
    <dsp:sp modelId="{033DC8D6-E284-420C-BB3B-1892D216E938}">
      <dsp:nvSpPr>
        <dsp:cNvPr id="0" name=""/>
        <dsp:cNvSpPr/>
      </dsp:nvSpPr>
      <dsp:spPr>
        <a:xfrm>
          <a:off x="1203429" y="3222571"/>
          <a:ext cx="7220577" cy="644514"/>
        </a:xfrm>
        <a:prstGeom prst="trapezoid">
          <a:avLst>
            <a:gd name="adj" fmla="val 93359"/>
          </a:avLst>
        </a:prstGeom>
        <a:solidFill>
          <a:schemeClr val="accent5">
            <a:hueOff val="4293359"/>
            <a:satOff val="-18843"/>
            <a:lumOff val="56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Tweak</a:t>
          </a:r>
          <a:r>
            <a:rPr lang="en-US" sz="2100" kern="1200" dirty="0"/>
            <a:t> MD U-net</a:t>
          </a:r>
        </a:p>
      </dsp:txBody>
      <dsp:txXfrm>
        <a:off x="2467030" y="3222571"/>
        <a:ext cx="4693375" cy="644514"/>
      </dsp:txXfrm>
    </dsp:sp>
    <dsp:sp modelId="{C3DBC193-58E5-41D2-8FC8-94EB77AF1ECE}">
      <dsp:nvSpPr>
        <dsp:cNvPr id="0" name=""/>
        <dsp:cNvSpPr/>
      </dsp:nvSpPr>
      <dsp:spPr>
        <a:xfrm>
          <a:off x="601714" y="3867085"/>
          <a:ext cx="8424007" cy="644514"/>
        </a:xfrm>
        <a:prstGeom prst="trapezoid">
          <a:avLst>
            <a:gd name="adj" fmla="val 93359"/>
          </a:avLst>
        </a:prstGeom>
        <a:solidFill>
          <a:schemeClr val="accent5">
            <a:hueOff val="5152031"/>
            <a:satOff val="-22611"/>
            <a:lumOff val="67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Test</a:t>
          </a:r>
          <a:r>
            <a:rPr lang="en-US" sz="2100" kern="1200" dirty="0"/>
            <a:t> and verify accuracy</a:t>
          </a:r>
        </a:p>
      </dsp:txBody>
      <dsp:txXfrm>
        <a:off x="2075916" y="3867085"/>
        <a:ext cx="5475604" cy="644514"/>
      </dsp:txXfrm>
    </dsp:sp>
    <dsp:sp modelId="{EAF9160A-CBCC-4E63-BFE9-6C6526D398EA}">
      <dsp:nvSpPr>
        <dsp:cNvPr id="0" name=""/>
        <dsp:cNvSpPr/>
      </dsp:nvSpPr>
      <dsp:spPr>
        <a:xfrm>
          <a:off x="0" y="4511599"/>
          <a:ext cx="9627436" cy="644514"/>
        </a:xfrm>
        <a:prstGeom prst="trapezoid">
          <a:avLst>
            <a:gd name="adj" fmla="val 93359"/>
          </a:avLst>
        </a:prstGeom>
        <a:solidFill>
          <a:schemeClr val="accent5">
            <a:hueOff val="6010703"/>
            <a:satOff val="-26380"/>
            <a:lumOff val="784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Train</a:t>
          </a:r>
          <a:r>
            <a:rPr lang="en-US" sz="2100" kern="1200" dirty="0"/>
            <a:t> 3 different U-net Networks</a:t>
          </a:r>
        </a:p>
      </dsp:txBody>
      <dsp:txXfrm>
        <a:off x="1684801" y="4511599"/>
        <a:ext cx="6257834" cy="644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335635-6768-403F-9F22-8B85B490D35D}" type="datetimeFigureOut">
              <a:rPr lang="en-IL" smtClean="0"/>
              <a:t>24/01/2023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011FA4-2D26-4455-8975-A6EED39A0130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8322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11FA4-2D26-4455-8975-A6EED39A0130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2882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11FA4-2D26-4455-8975-A6EED39A0130}" type="slidenum">
              <a:rPr lang="en-IL" smtClean="0"/>
              <a:t>12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91694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11FA4-2D26-4455-8975-A6EED39A0130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29344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11FA4-2D26-4455-8975-A6EED39A0130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44498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11FA4-2D26-4455-8975-A6EED39A0130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21433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11FA4-2D26-4455-8975-A6EED39A0130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06489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training of a deep learning model, hyper-parameters are set, and their values can have a significant impact on the model’s performance.</a:t>
            </a:r>
          </a:p>
          <a:p>
            <a:endParaRPr lang="en-US" dirty="0"/>
          </a:p>
          <a:p>
            <a:r>
              <a:rPr lang="en-US" dirty="0"/>
              <a:t>During this research project, different hyper-parameters will be reviewed and compared. </a:t>
            </a:r>
          </a:p>
          <a:p>
            <a:endParaRPr lang="en-US" dirty="0"/>
          </a:p>
          <a:p>
            <a:r>
              <a:rPr lang="en-US" dirty="0"/>
              <a:t>In order to achieve the best results in segmentation, we will propose a set of hyper-parameters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11FA4-2D26-4455-8975-A6EED39A0130}" type="slidenum">
              <a:rPr lang="en-IL" smtClean="0"/>
              <a:t>17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86457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Because the results of our work will affect how successful medical treatment will be, we need to generate a high level of accuracy so we no damage will be cause to patients.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Because we cant decide in advance which model will perform best and with what hyper parameters we will need to test them all, and that is a time </a:t>
            </a:r>
            <a:r>
              <a:rPr lang="en-US" dirty="0" err="1"/>
              <a:t>cosuming</a:t>
            </a:r>
            <a:r>
              <a:rPr lang="en-US" dirty="0"/>
              <a:t> task.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Bones shape between human is very different, so it can be difficult for a model to train its weights correctly.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The available dataset is small, may be causing overfitting.</a:t>
            </a:r>
            <a:endParaRPr lang="en-IL" dirty="0"/>
          </a:p>
          <a:p>
            <a:endParaRPr lang="en-IL" dirty="0"/>
          </a:p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11FA4-2D26-4455-8975-A6EED39A0130}" type="slidenum">
              <a:rPr lang="en-IL" smtClean="0"/>
              <a:t>21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85219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011FA4-2D26-4455-8975-A6EED39A0130}" type="slidenum">
              <a:rPr lang="en-IL" smtClean="0"/>
              <a:t>23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85853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0B57D-CDE3-6752-EE72-0916FB0B58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AFCDA8-2154-8E39-E3CB-866D99E40B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13C788-E0D6-C747-59E1-C1160E25F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21872-6DAB-45F9-8A5F-12CB00992EC8}" type="datetime1">
              <a:rPr lang="en-US" smtClean="0"/>
              <a:t>1/24/2023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B2C73-399F-3E30-FB0A-BB318D9B8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B737F-70D2-8B14-0B3F-12E2F43D3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06385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28B1D-4E44-ABDC-D336-C3204426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2E87F0-EC45-E1C5-570B-5E1D3EEC58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75285-1702-49C9-8A53-BB084EC4B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2D3EE-2643-476F-B2B9-D62B579EB123}" type="datetime1">
              <a:rPr lang="en-US" smtClean="0"/>
              <a:t>1/24/2023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D1BAE-C5E6-32FD-288B-A20CB906C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328CE-9460-9CB7-B0E1-3E8A38B3D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48116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BC2A4-E3D5-0FF8-4D5C-FBCAC0E4E3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574896-F20F-85A2-30E4-B35C46CDD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059EB-F8B6-EA18-B91F-BA3B92F3E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D6EA8-E552-417C-B4AC-31B41686B806}" type="datetime1">
              <a:rPr lang="en-US" smtClean="0"/>
              <a:t>1/24/2023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0004E-64BF-01FB-CBC1-E53A43C461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0683B8-D6AA-2195-FAB3-3B4C444CD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0535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BE0D-0F8A-A9EB-2E46-6589C0FE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BE6CB-8E57-8074-3C2C-41CDD4C5C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17545-E505-E1BA-5B44-7E3AD5C4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32177-76D3-4605-938C-903EE12A078E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FC020-77A9-328E-9D2D-0479FB518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B787A-588D-D963-211D-F1A6D158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5132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F20D5-12A4-9AB4-7B63-E6E867CD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1E85-64CC-B476-1392-829D4E1C2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50382-03B2-43EB-D9B9-91DFC3FE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71BE3-B1B0-4CF4-B0FB-DE6A4EA697F2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3B680-E75F-CF37-B7B8-BA29EEE8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9F961-3A0B-D6F2-F631-02FC6EAB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938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755E-EDF9-83C1-2CED-C24EF013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CC060-795B-F7C6-DDB1-A56B03EDA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A7E1C-BF05-CD27-C3BC-2D21143F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AFE0F-1A25-42E5-B97C-55DD5C50B25C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B38D1-9EC2-8035-D2FA-015675D6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0ED9F-A00D-5BFF-ECC2-5E281CF1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813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F192-A734-20EE-ACED-DCC31570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6D5C-11C5-50D5-73EA-A93CF9316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967A9-3D3B-F94E-FA39-5DEB6C6CB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3413-BA3E-114C-89BB-8870C20C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323B5-B02F-4E62-9292-AEC516601361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120D5-5EE4-5D05-40D8-F443A43B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0C25F-2A51-57BB-34E2-87220FE4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640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FB93-1455-3B16-EC00-67EEC103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4E586-1EF1-F629-BB46-055D2F0AE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1E7DC-E68F-F575-E3BE-B2A0E2120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93A69-692E-7631-9B79-65393F51B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3F5F2-DF47-816A-CC98-46FD178B3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8B9F1-AA7B-B786-5FFF-DAEA64A8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CC12D-B470-4A3A-A459-C9144129EE3A}" type="datetime1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C96237-23AB-ADFF-EE2A-DF35A1B15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45173-C931-5A7B-16C8-CCA06B6F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6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5B82D-ABBD-5337-DEFF-2B5F3240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E84B8-FA13-9A57-C3B4-7C75C848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D3056-F9EC-4B9C-9051-F02C9761A50C}" type="datetime1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8F4ED-DEC6-D1DD-F3E5-FA8F4A1E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B043F-2B4F-ABA5-F6F3-0B7C3196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50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9E725-CBF5-4709-8581-11AECF5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CD1B6-207A-44E2-B649-6202A1681B7F}" type="datetime1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EC468-A722-0275-8B97-0E944A19E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6C561-E47D-2718-AF18-B264DBC9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480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2242-38BE-CC0E-134B-3C8BFA53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80114-97DE-38B8-4ADB-44B071C0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FF723-6F94-09F8-36AE-E25A80B7B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4CFFD-7741-1089-F104-116A7D94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5388D4-BB0F-4548-AA8E-59B0F6681F34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F9490-44B1-8875-6621-F64472EC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B371C-F189-7DD0-7657-10E00892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3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1374A-028D-7B20-A937-BD50EAC21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06F18-10E2-8213-ACE3-05C7166F5D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CB5CE-2E1F-1864-ACA5-C9154FC3A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40C21-0EB6-42D9-8662-3805AD5D0F30}" type="datetime1">
              <a:rPr lang="en-US" smtClean="0"/>
              <a:t>1/24/2023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67EC0-C2F3-4BA9-B66D-37332D20F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A55492-DC52-F3C7-8B43-42186951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799955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B9-2D6B-EE40-2B92-D1287FD53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F3AB8-76D3-D03A-4158-B9A5CBA61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28105-B580-A931-F037-08E63D35A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09041-CAC7-BEA7-203A-A878D3CB7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F9544C-1B68-4820-BEAA-BD14213466CE}" type="datetime1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17045-8BCC-1ADE-8742-37B781F5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57218-9F41-5217-A960-43514D96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2147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B16D-7511-3354-6F89-E296043A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CF4D7-DD7F-66BC-5B95-5925C5382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0A3F-486F-B559-CD00-5FD7D4DB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7A7F78-F44B-4082-AB0A-57C093C6A4F1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A4DEA-9C48-2149-B299-F4651013D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D1BAA-BF76-5D8D-783D-C09E8736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21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F8BC3-16AE-EE3D-8445-101597ABF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74CD6-F836-488C-4F06-A46F2F3C4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D7C9-7011-FBEC-35A9-A2A09EE9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490C4-C4FC-4D49-8532-066B203C41AD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AF45D-A0F9-F070-4946-25BA55FB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90205-BADD-0D30-3D0B-BE37ADA5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28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ABE0D-0F8A-A9EB-2E46-6589C0FE96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1BE6CB-8E57-8074-3C2C-41CDD4C5C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17545-E505-E1BA-5B44-7E3AD5C4A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3FC020-77A9-328E-9D2D-0479FB518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B787A-588D-D963-211D-F1A6D1585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785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F20D5-12A4-9AB4-7B63-E6E867CD6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B1E85-64CC-B476-1392-829D4E1C2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50382-03B2-43EB-D9B9-91DFC3FE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3B680-E75F-CF37-B7B8-BA29EEE8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59F961-3A0B-D6F2-F631-02FC6EAB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0798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B755E-EDF9-83C1-2CED-C24EF013F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3CC060-795B-F7C6-DDB1-A56B03EDA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FA7E1C-BF05-CD27-C3BC-2D21143F9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7B38D1-9EC2-8035-D2FA-015675D6D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20ED9F-A00D-5BFF-ECC2-5E281CF1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10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F192-A734-20EE-ACED-DCC31570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56D5C-11C5-50D5-73EA-A93CF93161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F967A9-3D3B-F94E-FA39-5DEB6C6CB5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23413-BA3E-114C-89BB-8870C20CA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120D5-5EE4-5D05-40D8-F443A43B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0C25F-2A51-57BB-34E2-87220FE4C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9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4FB93-1455-3B16-EC00-67EEC103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94E586-1EF1-F629-BB46-055D2F0AE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1E7DC-E68F-F575-E3BE-B2A0E2120F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93A69-692E-7631-9B79-65393F51B8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A3F5F2-DF47-816A-CC98-46FD178B3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68B9F1-AA7B-B786-5FFF-DAEA64A84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C96237-23AB-ADFF-EE2A-DF35A1B15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45173-C931-5A7B-16C8-CCA06B6FC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1516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5B82D-ABBD-5337-DEFF-2B5F3240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4E84B8-FA13-9A57-C3B4-7C75C8482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08F4ED-DEC6-D1DD-F3E5-FA8F4A1ED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BB043F-2B4F-ABA5-F6F3-0B7C3196C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570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C9E725-CBF5-4709-8581-11AECF5F0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9EC468-A722-0275-8B97-0E944A19E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6C561-E47D-2718-AF18-B264DBC9C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2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B4D37-541C-00D8-2537-6EFC9DD68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97D9C0-CFF9-C946-2491-1BCA31A73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AD10-D76F-2156-6177-662B067FE8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3046A-063D-4F97-A6BE-D4A8DD43230D}" type="datetime1">
              <a:rPr lang="en-US" smtClean="0"/>
              <a:t>1/24/2023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E1E6A-4845-E51E-3BE0-A9BD22BD5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95B6FC-73A3-5B62-6918-B001E69DB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7557843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B2242-38BE-CC0E-134B-3C8BFA53C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C80114-97DE-38B8-4ADB-44B071C00D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FF723-6F94-09F8-36AE-E25A80B7B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34CFFD-7741-1089-F104-116A7D94C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F9490-44B1-8875-6621-F64472ECA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B371C-F189-7DD0-7657-10E008924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01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3B6B9-2D6B-EE40-2B92-D1287FD53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AF3AB8-76D3-D03A-4158-B9A5CBA61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A28105-B580-A931-F037-08E63D35A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09041-CAC7-BEA7-203A-A878D3CB7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17045-8BCC-1ADE-8742-37B781F52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D57218-9F41-5217-A960-43514D96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519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B16D-7511-3354-6F89-E296043AE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CF4D7-DD7F-66BC-5B95-5925C5382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50A3F-486F-B559-CD00-5FD7D4DBC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A4DEA-9C48-2149-B299-F4651013D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D1BAA-BF76-5D8D-783D-C09E87369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3500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1F8BC3-16AE-EE3D-8445-101597ABF3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74CD6-F836-488C-4F06-A46F2F3C4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6D7C9-7011-FBEC-35A9-A2A09EE9E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AF45D-A0F9-F070-4946-25BA55FBA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990205-BADD-0D30-3D0B-BE37ADA5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05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A407-2034-D3A2-1760-6E13FC821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058D6-9EDF-6693-43EC-18600CD8CC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F0E83-0F0E-E0C6-538C-7C1493F1AC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8EF13B-CBBF-7575-445C-DCCA7833C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A50B3-FCBE-4650-8823-AEF831F11556}" type="datetime1">
              <a:rPr lang="en-US" smtClean="0"/>
              <a:t>1/24/2023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3F1798-69C0-4334-5AA6-FBB318768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5F0F2-BDF2-3593-01ED-A7D3F44F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2104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FD07-E265-B75A-EAA7-A73A28745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D2E8A-327C-DE1E-3667-8B08994F9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EBC3F-31FA-B59C-8D85-66153F178C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7AC3F5-09CF-7E0C-E37A-3A775D2264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5C7995-5C66-77B3-3F25-4AB7679E6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27912C-7D5C-2859-446D-3F3CD1F69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DC048F-75F3-4888-9330-15C4D25AE06C}" type="datetime1">
              <a:rPr lang="en-US" smtClean="0"/>
              <a:t>1/24/2023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33BC28-2AF2-2ACD-A5AE-FC3EEEB2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0BBAD-B871-70FB-4FD0-1A00F30E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27032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7600F-0A2E-7A08-D22B-37420B24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64EF98-2371-EFB1-091C-FECD1F602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4BFBF-FB58-47DA-8416-177C92BF92DB}" type="datetime1">
              <a:rPr lang="en-US" smtClean="0"/>
              <a:t>1/24/2023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379523-0549-A624-6152-A09BA58D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E5D99E-73C7-F2ED-44B3-E0B1AE246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43183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025E1D-CA51-B64C-C870-147CA4FE1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2FD7B-F9F6-4F19-9A58-7C4335B6AE65}" type="datetime1">
              <a:rPr lang="en-US" smtClean="0"/>
              <a:t>1/24/2023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E380A6-CDF0-105E-C0B7-31F04FB49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E78E3-CFAF-9ED6-2884-91AA8906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6398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EED60-3137-EF36-DD08-46CD75C9BE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37FC23-F0DC-69B7-E538-AF06DC4F3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059C4-4C2A-6B75-ECA9-0165591584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39A6D4-8E31-48FB-53C7-03C048CBA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9412C-4832-4D60-8194-9FDD25A761F9}" type="datetime1">
              <a:rPr lang="en-US" smtClean="0"/>
              <a:t>1/24/2023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B9143F-61B4-5D75-0E54-1619DBA0A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FAD08-4D31-E157-4940-3D9A53156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69955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D6BE-77EF-9987-51AB-BD9E7569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FDD5AC-0AEB-DF86-7F3A-32D11F531B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D7357-A195-D311-DA3A-E7ACC80A2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FA01E-3FDB-5BE1-8D54-C22FB1254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861E4-672C-4FEB-8909-670A134513C7}" type="datetime1">
              <a:rPr lang="en-US" smtClean="0"/>
              <a:t>1/24/2023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CE3B6-F26D-BC62-F935-68CD8CE65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6824DB-5CA0-7B97-2210-4A2B1D100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34663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B6484-6864-EC38-A38E-E40E75806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A16A6-B103-72E9-6D29-A9FB70874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93CF2-8A0E-E085-5FC9-31A3575146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21C411-DEB0-4F93-97E6-50880206DBF8}" type="datetime1">
              <a:rPr lang="en-US" smtClean="0"/>
              <a:t>1/24/2023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ADD082-C81C-EBB4-5661-BB574B9DC5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3904E-8225-1BF3-FBCE-2C7EB58D0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A9AD90-07E5-47E3-8921-12AE0A6FD272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3717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B9CD6-5CDC-98A4-FBF4-E152D1A9C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9D0B0-3472-73BE-235E-287EEC1A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8B46B-8954-BC03-E6E6-D2A40ACC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76634-EA30-4D3B-B3CA-7773BC7C1C3B}" type="datetime1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085E3-6F10-19FE-D5FC-72C907223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EFCEE-9D02-AB89-EA8C-D8386EEE4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97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1B9CD6-5CDC-98A4-FBF4-E152D1A9C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9D0B0-3472-73BE-235E-287EEC1A1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78B46B-8954-BC03-E6E6-D2A40ACCF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C153AF-98E3-4C0B-80DF-D647DD897290}" type="datetimeFigureOut">
              <a:rPr lang="en-US" smtClean="0"/>
              <a:t>1/24/2023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3085E3-6F10-19FE-D5FC-72C907223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EFCEE-9D02-AB89-EA8C-D8386EEE48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974A4-FCFF-4DB9-A073-C4F0BD2E27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620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image" Target="../media/image38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54.svg"/><Relationship Id="rId4" Type="http://schemas.openxmlformats.org/officeDocument/2006/relationships/image" Target="../media/image39.sv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41.svg"/><Relationship Id="rId4" Type="http://schemas.openxmlformats.org/officeDocument/2006/relationships/image" Target="../media/image56.sv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55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43.svg"/><Relationship Id="rId4" Type="http://schemas.openxmlformats.org/officeDocument/2006/relationships/image" Target="../media/image56.svg"/><Relationship Id="rId9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59.png"/><Relationship Id="rId7" Type="http://schemas.openxmlformats.org/officeDocument/2006/relationships/image" Target="../media/image34.png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svg"/><Relationship Id="rId11" Type="http://schemas.openxmlformats.org/officeDocument/2006/relationships/image" Target="../media/image65.png"/><Relationship Id="rId5" Type="http://schemas.openxmlformats.org/officeDocument/2006/relationships/image" Target="../media/image61.png"/><Relationship Id="rId10" Type="http://schemas.openxmlformats.org/officeDocument/2006/relationships/image" Target="../media/image64.svg"/><Relationship Id="rId4" Type="http://schemas.openxmlformats.org/officeDocument/2006/relationships/image" Target="../media/image60.svg"/><Relationship Id="rId9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svg"/><Relationship Id="rId18" Type="http://schemas.openxmlformats.org/officeDocument/2006/relationships/image" Target="../media/image26.png"/><Relationship Id="rId3" Type="http://schemas.openxmlformats.org/officeDocument/2006/relationships/image" Target="../media/image74.svg"/><Relationship Id="rId21" Type="http://schemas.openxmlformats.org/officeDocument/2006/relationships/image" Target="../media/image90.svg"/><Relationship Id="rId7" Type="http://schemas.openxmlformats.org/officeDocument/2006/relationships/image" Target="../media/image78.svg"/><Relationship Id="rId12" Type="http://schemas.openxmlformats.org/officeDocument/2006/relationships/image" Target="../media/image83.png"/><Relationship Id="rId17" Type="http://schemas.openxmlformats.org/officeDocument/2006/relationships/image" Target="../media/image88.svg"/><Relationship Id="rId2" Type="http://schemas.openxmlformats.org/officeDocument/2006/relationships/image" Target="../media/image73.png"/><Relationship Id="rId16" Type="http://schemas.openxmlformats.org/officeDocument/2006/relationships/image" Target="../media/image87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7.png"/><Relationship Id="rId11" Type="http://schemas.openxmlformats.org/officeDocument/2006/relationships/image" Target="../media/image82.svg"/><Relationship Id="rId5" Type="http://schemas.openxmlformats.org/officeDocument/2006/relationships/image" Target="../media/image76.svg"/><Relationship Id="rId15" Type="http://schemas.openxmlformats.org/officeDocument/2006/relationships/image" Target="../media/image86.svg"/><Relationship Id="rId23" Type="http://schemas.openxmlformats.org/officeDocument/2006/relationships/image" Target="../media/image92.svg"/><Relationship Id="rId10" Type="http://schemas.openxmlformats.org/officeDocument/2006/relationships/image" Target="../media/image81.png"/><Relationship Id="rId19" Type="http://schemas.openxmlformats.org/officeDocument/2006/relationships/image" Target="../media/image27.svg"/><Relationship Id="rId4" Type="http://schemas.openxmlformats.org/officeDocument/2006/relationships/image" Target="../media/image75.png"/><Relationship Id="rId9" Type="http://schemas.openxmlformats.org/officeDocument/2006/relationships/image" Target="../media/image80.svg"/><Relationship Id="rId14" Type="http://schemas.openxmlformats.org/officeDocument/2006/relationships/image" Target="../media/image85.png"/><Relationship Id="rId22" Type="http://schemas.openxmlformats.org/officeDocument/2006/relationships/image" Target="../media/image9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svg"/><Relationship Id="rId18" Type="http://schemas.openxmlformats.org/officeDocument/2006/relationships/image" Target="../media/image101.png"/><Relationship Id="rId3" Type="http://schemas.openxmlformats.org/officeDocument/2006/relationships/diagramData" Target="../diagrams/data2.xml"/><Relationship Id="rId21" Type="http://schemas.openxmlformats.org/officeDocument/2006/relationships/image" Target="../media/image104.svg"/><Relationship Id="rId7" Type="http://schemas.microsoft.com/office/2007/relationships/diagramDrawing" Target="../diagrams/drawing2.xml"/><Relationship Id="rId12" Type="http://schemas.openxmlformats.org/officeDocument/2006/relationships/image" Target="../media/image97.png"/><Relationship Id="rId17" Type="http://schemas.openxmlformats.org/officeDocument/2006/relationships/image" Target="../media/image100.svg"/><Relationship Id="rId25" Type="http://schemas.microsoft.com/office/2007/relationships/hdphoto" Target="../media/hdphoto3.wdp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96.svg"/><Relationship Id="rId24" Type="http://schemas.openxmlformats.org/officeDocument/2006/relationships/image" Target="../media/image107.pn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52.svg"/><Relationship Id="rId23" Type="http://schemas.openxmlformats.org/officeDocument/2006/relationships/image" Target="../media/image106.svg"/><Relationship Id="rId10" Type="http://schemas.openxmlformats.org/officeDocument/2006/relationships/image" Target="../media/image95.png"/><Relationship Id="rId19" Type="http://schemas.openxmlformats.org/officeDocument/2006/relationships/image" Target="../media/image102.svg"/><Relationship Id="rId4" Type="http://schemas.openxmlformats.org/officeDocument/2006/relationships/diagramLayout" Target="../diagrams/layout2.xml"/><Relationship Id="rId9" Type="http://schemas.openxmlformats.org/officeDocument/2006/relationships/image" Target="../media/image94.svg"/><Relationship Id="rId14" Type="http://schemas.openxmlformats.org/officeDocument/2006/relationships/image" Target="../media/image51.png"/><Relationship Id="rId22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3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a neural network? A computer scientist explains">
            <a:extLst>
              <a:ext uri="{FF2B5EF4-FFF2-40B4-BE49-F238E27FC236}">
                <a16:creationId xmlns:a16="http://schemas.microsoft.com/office/drawing/2014/main" id="{0C4E05D2-257C-D19E-FDD7-03D05450A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" r="-1" b="23678"/>
          <a:stretch/>
        </p:blipFill>
        <p:spPr bwMode="auto">
          <a:xfrm>
            <a:off x="20" y="8636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FDEF1-952B-9228-8D39-F0DB783A0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rgbClr val="FFFFFF"/>
                </a:solidFill>
              </a:rPr>
              <a:t>Automated Knee Bone Segmentation using Deep U-Net architectures and Optimized Hyperparameters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84792-3B0D-E266-BDE8-63A97E840F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dirty="0">
                <a:solidFill>
                  <a:srgbClr val="FFFFFF"/>
                </a:solidFill>
              </a:rPr>
              <a:t>Supervisor: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Prof. Miri Weiss Cohen</a:t>
            </a:r>
            <a:br>
              <a:rPr lang="en-US" sz="1700" dirty="0">
                <a:solidFill>
                  <a:srgbClr val="FFFFFF"/>
                </a:solidFill>
              </a:rPr>
            </a:b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Group members: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Daniel </a:t>
            </a:r>
            <a:r>
              <a:rPr lang="en-US" sz="1700" dirty="0" err="1">
                <a:solidFill>
                  <a:srgbClr val="FFFFFF"/>
                </a:solidFill>
              </a:rPr>
              <a:t>Aibinder</a:t>
            </a:r>
            <a:br>
              <a:rPr lang="en-US" sz="1700" dirty="0">
                <a:solidFill>
                  <a:srgbClr val="FFFFFF"/>
                </a:solidFill>
              </a:rPr>
            </a:br>
            <a:r>
              <a:rPr lang="en-US" sz="1700" dirty="0">
                <a:solidFill>
                  <a:srgbClr val="FFFFFF"/>
                </a:solidFill>
              </a:rPr>
              <a:t>Matan Weisberg</a:t>
            </a:r>
          </a:p>
          <a:p>
            <a:endParaRPr lang="en-US" sz="1700" dirty="0">
              <a:solidFill>
                <a:srgbClr val="FFFFFF"/>
              </a:solidFill>
            </a:endParaRPr>
          </a:p>
        </p:txBody>
      </p:sp>
      <p:sp>
        <p:nvSpPr>
          <p:cNvPr id="104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16C48-B583-B6E7-5004-BD3C0BE3B40E}"/>
              </a:ext>
            </a:extLst>
          </p:cNvPr>
          <p:cNvSpPr txBox="1"/>
          <p:nvPr/>
        </p:nvSpPr>
        <p:spPr>
          <a:xfrm>
            <a:off x="4168140" y="346499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Capstone Project Phase 1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23-1-R-2</a:t>
            </a:r>
            <a:endParaRPr lang="en-IL" dirty="0"/>
          </a:p>
        </p:txBody>
      </p:sp>
      <p:pic>
        <p:nvPicPr>
          <p:cNvPr id="9" name="Picture 8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DF80A910-0F98-4C45-1B39-6C23E7EBC4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69" y="199998"/>
            <a:ext cx="3870863" cy="913739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AA4723A-4FB4-A8AB-2220-447A2D9E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4825126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49F2-A8CE-7F07-B309-247D92A5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86" y="275486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U-Net 3+</a:t>
            </a:r>
          </a:p>
        </p:txBody>
      </p:sp>
      <p:pic>
        <p:nvPicPr>
          <p:cNvPr id="18" name="Picture 17" descr="Diagram&#10;&#10;Description automatically generated">
            <a:extLst>
              <a:ext uri="{FF2B5EF4-FFF2-40B4-BE49-F238E27FC236}">
                <a16:creationId xmlns:a16="http://schemas.microsoft.com/office/drawing/2014/main" id="{0E559C06-0C74-57D9-3DFD-AB48F67B21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3171" y="2327697"/>
            <a:ext cx="4206441" cy="33885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58C387-FFDA-7C9F-345B-5517F2F40179}"/>
              </a:ext>
            </a:extLst>
          </p:cNvPr>
          <p:cNvSpPr txBox="1"/>
          <p:nvPr/>
        </p:nvSpPr>
        <p:spPr>
          <a:xfrm>
            <a:off x="337531" y="2525076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DFF703A-7284-B851-A397-DBF83AAC2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541" y="3522288"/>
            <a:ext cx="4793459" cy="257317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245402BC-AA7D-BA83-FC11-7E91079A12AB}"/>
              </a:ext>
            </a:extLst>
          </p:cNvPr>
          <p:cNvGrpSpPr/>
          <p:nvPr/>
        </p:nvGrpSpPr>
        <p:grpSpPr>
          <a:xfrm>
            <a:off x="58805" y="1832668"/>
            <a:ext cx="7854814" cy="1661813"/>
            <a:chOff x="77216" y="2000075"/>
            <a:chExt cx="7854814" cy="16618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144DF2B-D82D-FB9C-6A16-8C8A24FFF823}"/>
                    </a:ext>
                  </a:extLst>
                </p:cNvPr>
                <p:cNvSpPr txBox="1"/>
                <p:nvPr/>
              </p:nvSpPr>
              <p:spPr>
                <a:xfrm>
                  <a:off x="1481697" y="2000075"/>
                  <a:ext cx="478680" cy="6552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b="0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144DF2B-D82D-FB9C-6A16-8C8A24FFF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1697" y="2000075"/>
                  <a:ext cx="478680" cy="65524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774580D-C836-655C-D22C-072BBC65E883}"/>
                </a:ext>
              </a:extLst>
            </p:cNvPr>
            <p:cNvSpPr txBox="1"/>
            <p:nvPr/>
          </p:nvSpPr>
          <p:spPr>
            <a:xfrm>
              <a:off x="77216" y="2008660"/>
              <a:ext cx="16569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Encoder layer 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AE27F5B-2A7E-80D8-C968-E96A436C3922}"/>
                </a:ext>
              </a:extLst>
            </p:cNvPr>
            <p:cNvSpPr txBox="1"/>
            <p:nvPr/>
          </p:nvSpPr>
          <p:spPr>
            <a:xfrm>
              <a:off x="1943102" y="2000075"/>
              <a:ext cx="42290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feature map is fed into all the following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B38349-2DCA-BEB1-3939-9315AC160EFE}"/>
                    </a:ext>
                  </a:extLst>
                </p:cNvPr>
                <p:cNvSpPr txBox="1"/>
                <p:nvPr/>
              </p:nvSpPr>
              <p:spPr>
                <a:xfrm>
                  <a:off x="179543" y="2530232"/>
                  <a:ext cx="2626598" cy="113165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a14:m>
                  <a:r>
                    <a:rPr lang="en-US" b="0" i="1" dirty="0">
                      <a:latin typeface="Cambria Math" panose="02040503050406030204" pitchFamily="18" charset="0"/>
                    </a:rPr>
                    <a:t>,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i="1" dirty="0">
                      <a:latin typeface="Cambria Math" panose="02040503050406030204" pitchFamily="18" charset="0"/>
                    </a:rPr>
                    <a:t>,…,</a:t>
                  </a:r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endParaRPr lang="en-US" i="1" dirty="0">
                    <a:latin typeface="Cambria Math" panose="02040503050406030204" pitchFamily="18" charset="0"/>
                  </a:endParaRPr>
                </a:p>
                <a:p>
                  <a:endParaRPr lang="en-US" b="0" i="1" dirty="0">
                    <a:latin typeface="Cambria Math" panose="02040503050406030204" pitchFamily="18" charset="0"/>
                  </a:endParaRP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E1B38349-2DCA-BEB1-3939-9315AC160E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543" y="2530232"/>
                  <a:ext cx="2626598" cy="1131656"/>
                </a:xfrm>
                <a:prstGeom prst="rect">
                  <a:avLst/>
                </a:prstGeom>
                <a:blipFill>
                  <a:blip r:embed="rId5"/>
                  <a:stretch>
                    <a:fillRect l="-2320" t="-70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3D8FD9-4BBD-B800-3A09-94A9443B040B}"/>
                </a:ext>
              </a:extLst>
            </p:cNvPr>
            <p:cNvSpPr txBox="1"/>
            <p:nvPr/>
          </p:nvSpPr>
          <p:spPr>
            <a:xfrm>
              <a:off x="1763688" y="2474120"/>
              <a:ext cx="61683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effectLst/>
                </a:rPr>
                <a:t>Decoder layers where N is the number of decoder layers. </a:t>
              </a:r>
              <a:br>
                <a:rPr lang="en-US" dirty="0"/>
              </a:br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ECD291-6392-572B-B4C6-C72AE1295029}"/>
                </a:ext>
              </a:extLst>
            </p:cNvPr>
            <p:cNvSpPr txBox="1"/>
            <p:nvPr/>
          </p:nvSpPr>
          <p:spPr>
            <a:xfrm>
              <a:off x="77216" y="2888432"/>
              <a:ext cx="616834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effectLst/>
                </a:rPr>
                <a:t>Similarly, the decoder layers do the same going up the network.</a:t>
              </a:r>
              <a:endParaRPr lang="en-US" dirty="0"/>
            </a:p>
          </p:txBody>
        </p:sp>
      </p:grp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38FAB07-A91A-E61E-4A40-64C32E46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974A4-FCFF-4DB9-A073-C4F0BD2E27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2438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102" y="405030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Research Plan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B5058C-9E60-8F21-2CAE-C7B66799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0710" y="6326375"/>
            <a:ext cx="2743200" cy="365125"/>
          </a:xfrm>
        </p:spPr>
        <p:txBody>
          <a:bodyPr/>
          <a:lstStyle/>
          <a:p>
            <a:fld id="{5A5974A4-FCFF-4DB9-A073-C4F0BD2E2753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38FBE8-A885-8C86-29BD-4A382EE97676}"/>
              </a:ext>
            </a:extLst>
          </p:cNvPr>
          <p:cNvSpPr txBox="1"/>
          <p:nvPr/>
        </p:nvSpPr>
        <p:spPr>
          <a:xfrm>
            <a:off x="406526" y="1830721"/>
            <a:ext cx="10692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propose a methodology for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automatically segmenting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recognizing the two main bones in the knee,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tibia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and the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femur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work will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compare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different U-nets.</a:t>
            </a: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830F4-FB83-3AC1-1CE3-B3F3FF73A6D8}"/>
              </a:ext>
            </a:extLst>
          </p:cNvPr>
          <p:cNvSpPr txBox="1"/>
          <p:nvPr/>
        </p:nvSpPr>
        <p:spPr>
          <a:xfrm>
            <a:off x="1118643" y="4127807"/>
            <a:ext cx="222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entury" panose="02040604050505020304" pitchFamily="18" charset="0"/>
              </a:rPr>
              <a:t>U-Net 3+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50AEA9-A894-39D4-AD41-AD795B39018D}"/>
              </a:ext>
            </a:extLst>
          </p:cNvPr>
          <p:cNvSpPr txBox="1"/>
          <p:nvPr/>
        </p:nvSpPr>
        <p:spPr>
          <a:xfrm>
            <a:off x="4242729" y="4138240"/>
            <a:ext cx="3259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Century" panose="02040604050505020304" pitchFamily="18" charset="0"/>
              </a:rPr>
              <a:t>Attention U-net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5C6ADC-12F3-94B3-4346-A97DBB926BB1}"/>
              </a:ext>
            </a:extLst>
          </p:cNvPr>
          <p:cNvSpPr txBox="1"/>
          <p:nvPr/>
        </p:nvSpPr>
        <p:spPr>
          <a:xfrm>
            <a:off x="8603412" y="4149131"/>
            <a:ext cx="22284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2">
                    <a:lumMod val="50000"/>
                  </a:schemeClr>
                </a:solidFill>
                <a:latin typeface="Century" panose="02040604050505020304" pitchFamily="18" charset="0"/>
              </a:rPr>
              <a:t>MD U-net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01ADC3CE-A4E8-E29D-B376-2DC463AD385A}"/>
              </a:ext>
            </a:extLst>
          </p:cNvPr>
          <p:cNvSpPr/>
          <p:nvPr/>
        </p:nvSpPr>
        <p:spPr>
          <a:xfrm>
            <a:off x="1664898" y="3578119"/>
            <a:ext cx="646981" cy="545604"/>
          </a:xfrm>
          <a:prstGeom prst="diamond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6D9133-F3F8-AC48-4870-8ED2A5C83FA3}"/>
              </a:ext>
            </a:extLst>
          </p:cNvPr>
          <p:cNvSpPr/>
          <p:nvPr/>
        </p:nvSpPr>
        <p:spPr>
          <a:xfrm>
            <a:off x="3300142" y="4256720"/>
            <a:ext cx="643189" cy="431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Century" panose="02040604050505020304" pitchFamily="18" charset="0"/>
              </a:rPr>
              <a:t>VS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2F1FF84-B8C4-9C9D-1619-FB3CE475D924}"/>
              </a:ext>
            </a:extLst>
          </p:cNvPr>
          <p:cNvSpPr/>
          <p:nvPr/>
        </p:nvSpPr>
        <p:spPr>
          <a:xfrm>
            <a:off x="7632606" y="4256720"/>
            <a:ext cx="643189" cy="43132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  <a:latin typeface="Century" panose="02040604050505020304" pitchFamily="18" charset="0"/>
              </a:rPr>
              <a:t>VS</a:t>
            </a:r>
          </a:p>
        </p:txBody>
      </p:sp>
      <p:sp>
        <p:nvSpPr>
          <p:cNvPr id="21" name="Diamond 20">
            <a:extLst>
              <a:ext uri="{FF2B5EF4-FFF2-40B4-BE49-F238E27FC236}">
                <a16:creationId xmlns:a16="http://schemas.microsoft.com/office/drawing/2014/main" id="{8C8234CD-2CC7-435F-1A8E-8B0085CBB57E}"/>
              </a:ext>
            </a:extLst>
          </p:cNvPr>
          <p:cNvSpPr/>
          <p:nvPr/>
        </p:nvSpPr>
        <p:spPr>
          <a:xfrm>
            <a:off x="5328247" y="3578119"/>
            <a:ext cx="646981" cy="545604"/>
          </a:xfrm>
          <a:prstGeom prst="diamond">
            <a:avLst/>
          </a:prstGeom>
          <a:solidFill>
            <a:schemeClr val="bg1"/>
          </a:solidFill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iamond 21">
            <a:extLst>
              <a:ext uri="{FF2B5EF4-FFF2-40B4-BE49-F238E27FC236}">
                <a16:creationId xmlns:a16="http://schemas.microsoft.com/office/drawing/2014/main" id="{E4AEA917-59AF-387E-0DB7-D8DA40B16B31}"/>
              </a:ext>
            </a:extLst>
          </p:cNvPr>
          <p:cNvSpPr/>
          <p:nvPr/>
        </p:nvSpPr>
        <p:spPr>
          <a:xfrm>
            <a:off x="9368633" y="3492925"/>
            <a:ext cx="646981" cy="545604"/>
          </a:xfrm>
          <a:prstGeom prst="diamond">
            <a:avLst/>
          </a:prstGeom>
          <a:solidFill>
            <a:schemeClr val="bg1"/>
          </a:solidFill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4" name="Graphic 23" descr="Target with solid fill">
            <a:extLst>
              <a:ext uri="{FF2B5EF4-FFF2-40B4-BE49-F238E27FC236}">
                <a16:creationId xmlns:a16="http://schemas.microsoft.com/office/drawing/2014/main" id="{37E265DE-DA22-EE74-242A-75546D2EC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7647" y="4833439"/>
            <a:ext cx="336388" cy="3363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0FD8A2-1950-7081-4C81-C1084F01060E}"/>
              </a:ext>
            </a:extLst>
          </p:cNvPr>
          <p:cNvSpPr txBox="1"/>
          <p:nvPr/>
        </p:nvSpPr>
        <p:spPr>
          <a:xfrm>
            <a:off x="8939800" y="4840729"/>
            <a:ext cx="179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 edges</a:t>
            </a:r>
          </a:p>
        </p:txBody>
      </p:sp>
      <p:pic>
        <p:nvPicPr>
          <p:cNvPr id="27" name="Graphic 26" descr="Muscular arm with solid fill">
            <a:extLst>
              <a:ext uri="{FF2B5EF4-FFF2-40B4-BE49-F238E27FC236}">
                <a16:creationId xmlns:a16="http://schemas.microsoft.com/office/drawing/2014/main" id="{7980B3EC-35FE-3BE5-7187-F5E04C1CB7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1881" y="5277990"/>
            <a:ext cx="312154" cy="3121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CF948C2-5934-C693-3560-4A6D4B145B09}"/>
              </a:ext>
            </a:extLst>
          </p:cNvPr>
          <p:cNvSpPr txBox="1"/>
          <p:nvPr/>
        </p:nvSpPr>
        <p:spPr>
          <a:xfrm>
            <a:off x="8939800" y="5277762"/>
            <a:ext cx="1791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</a:t>
            </a:r>
          </a:p>
        </p:txBody>
      </p:sp>
      <p:pic>
        <p:nvPicPr>
          <p:cNvPr id="30" name="Graphic 29" descr="Linear Graph with solid fill">
            <a:extLst>
              <a:ext uri="{FF2B5EF4-FFF2-40B4-BE49-F238E27FC236}">
                <a16:creationId xmlns:a16="http://schemas.microsoft.com/office/drawing/2014/main" id="{89B69336-B952-F9FF-B4BE-B1FEDEE004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286902" y="4857200"/>
            <a:ext cx="336389" cy="3363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63CD3F4-1A08-9E1B-C1E5-035A9D27E990}"/>
              </a:ext>
            </a:extLst>
          </p:cNvPr>
          <p:cNvSpPr txBox="1"/>
          <p:nvPr/>
        </p:nvSpPr>
        <p:spPr>
          <a:xfrm>
            <a:off x="4650650" y="4841809"/>
            <a:ext cx="260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Focus on area of interest</a:t>
            </a:r>
          </a:p>
        </p:txBody>
      </p:sp>
      <p:pic>
        <p:nvPicPr>
          <p:cNvPr id="33" name="Graphic 32" descr="Door Open with solid fill">
            <a:extLst>
              <a:ext uri="{FF2B5EF4-FFF2-40B4-BE49-F238E27FC236}">
                <a16:creationId xmlns:a16="http://schemas.microsoft.com/office/drawing/2014/main" id="{55FE826B-48A9-DA31-5982-467E56FB84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86902" y="5277762"/>
            <a:ext cx="336389" cy="33638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89F6C244-CB28-2699-277C-9B5269B5A6A0}"/>
              </a:ext>
            </a:extLst>
          </p:cNvPr>
          <p:cNvSpPr txBox="1"/>
          <p:nvPr/>
        </p:nvSpPr>
        <p:spPr>
          <a:xfrm>
            <a:off x="4620832" y="5277762"/>
            <a:ext cx="226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Attention gates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1F1E91F-7DE1-2334-F021-04F8B8090021}"/>
              </a:ext>
            </a:extLst>
          </p:cNvPr>
          <p:cNvSpPr txBox="1"/>
          <p:nvPr/>
        </p:nvSpPr>
        <p:spPr>
          <a:xfrm>
            <a:off x="1080304" y="5277762"/>
            <a:ext cx="2656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scale skip connection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CDBCD9C-1B2C-CA33-8841-87DFC86BBF63}"/>
              </a:ext>
            </a:extLst>
          </p:cNvPr>
          <p:cNvSpPr txBox="1"/>
          <p:nvPr/>
        </p:nvSpPr>
        <p:spPr>
          <a:xfrm>
            <a:off x="1080304" y="4857200"/>
            <a:ext cx="2607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Few network parameters</a:t>
            </a:r>
          </a:p>
        </p:txBody>
      </p:sp>
      <p:pic>
        <p:nvPicPr>
          <p:cNvPr id="41" name="Graphic 40" descr="Abacus outline">
            <a:extLst>
              <a:ext uri="{FF2B5EF4-FFF2-40B4-BE49-F238E27FC236}">
                <a16:creationId xmlns:a16="http://schemas.microsoft.com/office/drawing/2014/main" id="{276DF6E3-B5C2-BF19-614B-747330346C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7437" y="4893665"/>
            <a:ext cx="332867" cy="332867"/>
          </a:xfrm>
          <a:prstGeom prst="rect">
            <a:avLst/>
          </a:prstGeom>
        </p:spPr>
      </p:pic>
      <p:pic>
        <p:nvPicPr>
          <p:cNvPr id="43" name="Graphic 42" descr="Ethernet with solid fill">
            <a:extLst>
              <a:ext uri="{FF2B5EF4-FFF2-40B4-BE49-F238E27FC236}">
                <a16:creationId xmlns:a16="http://schemas.microsoft.com/office/drawing/2014/main" id="{FCB97B51-7275-43DB-1C2D-BD1D7380B46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47437" y="5262997"/>
            <a:ext cx="369333" cy="36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57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57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MD U-net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05974-2755-53FE-A76D-0E832361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2580" y="6267322"/>
            <a:ext cx="372917" cy="365125"/>
          </a:xfrm>
        </p:spPr>
        <p:txBody>
          <a:bodyPr/>
          <a:lstStyle/>
          <a:p>
            <a:fld id="{5A5974A4-FCFF-4DB9-A073-C4F0BD2E2753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D9C95-56A6-4120-D9BA-5DBE6AFAE40A}"/>
              </a:ext>
            </a:extLst>
          </p:cNvPr>
          <p:cNvSpPr txBox="1"/>
          <p:nvPr/>
        </p:nvSpPr>
        <p:spPr>
          <a:xfrm>
            <a:off x="3006621" y="1336581"/>
            <a:ext cx="558317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Arial" panose="020B0604020202020204" pitchFamily="34" charset="0"/>
            </a:endParaRPr>
          </a:p>
          <a:p>
            <a:pPr algn="ctr"/>
            <a:r>
              <a:rPr lang="en-US" sz="2800" b="1" dirty="0"/>
              <a:t>MD U-net improvements:</a:t>
            </a:r>
          </a:p>
          <a:p>
            <a:endParaRPr lang="en-US" sz="2800" dirty="0"/>
          </a:p>
          <a:p>
            <a:r>
              <a:rPr lang="en-US" sz="2800" dirty="0"/>
              <a:t>	</a:t>
            </a:r>
            <a:endParaRPr lang="en-IL" sz="28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99BA0-7ECF-4717-2563-A58696FFCF89}"/>
              </a:ext>
            </a:extLst>
          </p:cNvPr>
          <p:cNvGrpSpPr/>
          <p:nvPr/>
        </p:nvGrpSpPr>
        <p:grpSpPr>
          <a:xfrm>
            <a:off x="1790298" y="2703210"/>
            <a:ext cx="1216324" cy="1451580"/>
            <a:chOff x="1665397" y="2686069"/>
            <a:chExt cx="1216324" cy="14515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2CD53B-F65D-0A5B-1972-441300DB8718}"/>
                </a:ext>
              </a:extLst>
            </p:cNvPr>
            <p:cNvGrpSpPr/>
            <p:nvPr/>
          </p:nvGrpSpPr>
          <p:grpSpPr>
            <a:xfrm>
              <a:off x="1665397" y="2776561"/>
              <a:ext cx="1216324" cy="1200329"/>
              <a:chOff x="2709192" y="2994218"/>
              <a:chExt cx="1216324" cy="120032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DAEAF6-DD1A-6C35-603E-2066ECDC19D4}"/>
                  </a:ext>
                </a:extLst>
              </p:cNvPr>
              <p:cNvSpPr/>
              <p:nvPr/>
            </p:nvSpPr>
            <p:spPr>
              <a:xfrm>
                <a:off x="2709192" y="2994218"/>
                <a:ext cx="1216324" cy="1200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DCEFBAF7-7C1B-27D2-34AB-7B0DDF432DEF}"/>
                  </a:ext>
                </a:extLst>
              </p:cNvPr>
              <p:cNvSpPr/>
              <p:nvPr/>
            </p:nvSpPr>
            <p:spPr>
              <a:xfrm>
                <a:off x="2709192" y="3105509"/>
                <a:ext cx="1216324" cy="957533"/>
              </a:xfrm>
              <a:prstGeom prst="hexagon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Share with solid fill">
              <a:extLst>
                <a:ext uri="{FF2B5EF4-FFF2-40B4-BE49-F238E27FC236}">
                  <a16:creationId xmlns:a16="http://schemas.microsoft.com/office/drawing/2014/main" id="{8128081A-4B2C-E441-617D-3C0AB467A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09015" y="3054604"/>
              <a:ext cx="616874" cy="616874"/>
            </a:xfrm>
            <a:prstGeom prst="rect">
              <a:avLst/>
            </a:prstGeom>
          </p:spPr>
        </p:pic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C03854BA-CEF5-379A-D5E7-CCF8B816ED3E}"/>
                </a:ext>
              </a:extLst>
            </p:cNvPr>
            <p:cNvSpPr/>
            <p:nvPr/>
          </p:nvSpPr>
          <p:spPr>
            <a:xfrm>
              <a:off x="1889683" y="2686069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D688EE7F-421C-92C0-9F2A-7CCFBD514BB1}"/>
                </a:ext>
              </a:extLst>
            </p:cNvPr>
            <p:cNvSpPr/>
            <p:nvPr/>
          </p:nvSpPr>
          <p:spPr>
            <a:xfrm rot="10800000">
              <a:off x="1858138" y="3970897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0B6A7A7-3D71-C503-E48E-79EFB91DA799}"/>
              </a:ext>
            </a:extLst>
          </p:cNvPr>
          <p:cNvGrpSpPr/>
          <p:nvPr/>
        </p:nvGrpSpPr>
        <p:grpSpPr>
          <a:xfrm>
            <a:off x="5048433" y="2703210"/>
            <a:ext cx="1216324" cy="1451580"/>
            <a:chOff x="1665397" y="2686069"/>
            <a:chExt cx="1216324" cy="14515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88D8F6D-532A-32EB-D671-FA92F78B8B0E}"/>
                </a:ext>
              </a:extLst>
            </p:cNvPr>
            <p:cNvGrpSpPr/>
            <p:nvPr/>
          </p:nvGrpSpPr>
          <p:grpSpPr>
            <a:xfrm>
              <a:off x="1665397" y="2776561"/>
              <a:ext cx="1216324" cy="1200329"/>
              <a:chOff x="2709192" y="2994218"/>
              <a:chExt cx="1216324" cy="120032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5ADFF5F1-5E5C-0FDF-C873-879E1E877F52}"/>
                  </a:ext>
                </a:extLst>
              </p:cNvPr>
              <p:cNvSpPr/>
              <p:nvPr/>
            </p:nvSpPr>
            <p:spPr>
              <a:xfrm>
                <a:off x="2709192" y="2994218"/>
                <a:ext cx="1216324" cy="1200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Hexagon 27">
                <a:extLst>
                  <a:ext uri="{FF2B5EF4-FFF2-40B4-BE49-F238E27FC236}">
                    <a16:creationId xmlns:a16="http://schemas.microsoft.com/office/drawing/2014/main" id="{3052ED3F-D9F3-ECF3-587C-FD17CE09EC01}"/>
                  </a:ext>
                </a:extLst>
              </p:cNvPr>
              <p:cNvSpPr/>
              <p:nvPr/>
            </p:nvSpPr>
            <p:spPr>
              <a:xfrm>
                <a:off x="2709192" y="3105509"/>
                <a:ext cx="1216324" cy="957533"/>
              </a:xfrm>
              <a:prstGeom prst="hexagon">
                <a:avLst/>
              </a:prstGeom>
              <a:solidFill>
                <a:srgbClr val="00B05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24" name="Graphic 23" descr="Bone outline">
              <a:extLst>
                <a:ext uri="{FF2B5EF4-FFF2-40B4-BE49-F238E27FC236}">
                  <a16:creationId xmlns:a16="http://schemas.microsoft.com/office/drawing/2014/main" id="{3591AEED-B981-6F1D-DAC1-361D3640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965121" y="3043889"/>
              <a:ext cx="616874" cy="616874"/>
            </a:xfrm>
            <a:prstGeom prst="rect">
              <a:avLst/>
            </a:prstGeom>
          </p:spPr>
        </p:pic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CB3050A0-F4E3-A4FC-5D30-5F372FF4173D}"/>
                </a:ext>
              </a:extLst>
            </p:cNvPr>
            <p:cNvSpPr/>
            <p:nvPr/>
          </p:nvSpPr>
          <p:spPr>
            <a:xfrm>
              <a:off x="1889683" y="2686069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003C2944-C569-48D1-F5E4-FDDF504F2054}"/>
                </a:ext>
              </a:extLst>
            </p:cNvPr>
            <p:cNvSpPr/>
            <p:nvPr/>
          </p:nvSpPr>
          <p:spPr>
            <a:xfrm rot="10800000">
              <a:off x="1858138" y="3970897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145E84-35FC-E5D1-E158-B95A59DCA8F3}"/>
              </a:ext>
            </a:extLst>
          </p:cNvPr>
          <p:cNvGrpSpPr/>
          <p:nvPr/>
        </p:nvGrpSpPr>
        <p:grpSpPr>
          <a:xfrm>
            <a:off x="8467267" y="2741427"/>
            <a:ext cx="1216324" cy="1443063"/>
            <a:chOff x="1665397" y="2686069"/>
            <a:chExt cx="1216324" cy="144306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166B504F-9B7B-AD7D-1956-4F08104F15DD}"/>
                </a:ext>
              </a:extLst>
            </p:cNvPr>
            <p:cNvGrpSpPr/>
            <p:nvPr/>
          </p:nvGrpSpPr>
          <p:grpSpPr>
            <a:xfrm>
              <a:off x="1665397" y="2776561"/>
              <a:ext cx="1216324" cy="1200329"/>
              <a:chOff x="2709192" y="2994218"/>
              <a:chExt cx="1216324" cy="120032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C7861C6A-E67E-52EC-5B76-DEC840DAFE2A}"/>
                  </a:ext>
                </a:extLst>
              </p:cNvPr>
              <p:cNvSpPr/>
              <p:nvPr/>
            </p:nvSpPr>
            <p:spPr>
              <a:xfrm>
                <a:off x="2709192" y="2994218"/>
                <a:ext cx="1216324" cy="1200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Hexagon 34">
                <a:extLst>
                  <a:ext uri="{FF2B5EF4-FFF2-40B4-BE49-F238E27FC236}">
                    <a16:creationId xmlns:a16="http://schemas.microsoft.com/office/drawing/2014/main" id="{EE2BA5CD-7D40-1A8C-ED6F-472E3E94DE80}"/>
                  </a:ext>
                </a:extLst>
              </p:cNvPr>
              <p:cNvSpPr/>
              <p:nvPr/>
            </p:nvSpPr>
            <p:spPr>
              <a:xfrm>
                <a:off x="2709192" y="3105509"/>
                <a:ext cx="1216324" cy="957533"/>
              </a:xfrm>
              <a:prstGeom prst="hexagon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31" name="Graphic 30" descr="Circular flowchart outline">
              <a:extLst>
                <a:ext uri="{FF2B5EF4-FFF2-40B4-BE49-F238E27FC236}">
                  <a16:creationId xmlns:a16="http://schemas.microsoft.com/office/drawing/2014/main" id="{A7AA003B-9C97-ECC6-44E8-457F299E4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980364" y="3039686"/>
              <a:ext cx="616874" cy="616874"/>
            </a:xfrm>
            <a:prstGeom prst="rect">
              <a:avLst/>
            </a:prstGeom>
          </p:spPr>
        </p:pic>
        <p:sp>
          <p:nvSpPr>
            <p:cNvPr id="32" name="Block Arc 31">
              <a:extLst>
                <a:ext uri="{FF2B5EF4-FFF2-40B4-BE49-F238E27FC236}">
                  <a16:creationId xmlns:a16="http://schemas.microsoft.com/office/drawing/2014/main" id="{EEC6F6C6-8A97-5FBF-5C87-673D7B6C24B6}"/>
                </a:ext>
              </a:extLst>
            </p:cNvPr>
            <p:cNvSpPr/>
            <p:nvPr/>
          </p:nvSpPr>
          <p:spPr>
            <a:xfrm>
              <a:off x="1889683" y="2686069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Block Arc 32">
              <a:extLst>
                <a:ext uri="{FF2B5EF4-FFF2-40B4-BE49-F238E27FC236}">
                  <a16:creationId xmlns:a16="http://schemas.microsoft.com/office/drawing/2014/main" id="{A608C94D-A954-4A30-03D5-675AB172AA5E}"/>
                </a:ext>
              </a:extLst>
            </p:cNvPr>
            <p:cNvSpPr/>
            <p:nvPr/>
          </p:nvSpPr>
          <p:spPr>
            <a:xfrm rot="10800000">
              <a:off x="1858138" y="3962380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Minus Sign 35">
            <a:extLst>
              <a:ext uri="{FF2B5EF4-FFF2-40B4-BE49-F238E27FC236}">
                <a16:creationId xmlns:a16="http://schemas.microsoft.com/office/drawing/2014/main" id="{E6D6D49F-E5BF-3CAD-6DD2-95314848A102}"/>
              </a:ext>
            </a:extLst>
          </p:cNvPr>
          <p:cNvSpPr/>
          <p:nvPr/>
        </p:nvSpPr>
        <p:spPr>
          <a:xfrm>
            <a:off x="0" y="4321828"/>
            <a:ext cx="11604145" cy="365125"/>
          </a:xfrm>
          <a:prstGeom prst="mathMinu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5D2540-07EC-84C9-546C-59785B7AB08E}"/>
              </a:ext>
            </a:extLst>
          </p:cNvPr>
          <p:cNvSpPr txBox="1"/>
          <p:nvPr/>
        </p:nvSpPr>
        <p:spPr>
          <a:xfrm>
            <a:off x="1588338" y="5073937"/>
            <a:ext cx="185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E9039C-4DD0-497F-C0B9-2A8E211AAC86}"/>
              </a:ext>
            </a:extLst>
          </p:cNvPr>
          <p:cNvSpPr txBox="1"/>
          <p:nvPr/>
        </p:nvSpPr>
        <p:spPr>
          <a:xfrm>
            <a:off x="1889683" y="4591997"/>
            <a:ext cx="92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entury" panose="02040604050505020304" pitchFamily="18" charset="0"/>
              </a:rPr>
              <a:t>01</a:t>
            </a:r>
            <a:endParaRPr lang="en-US" b="1" dirty="0">
              <a:latin typeface="Century" panose="020406040505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97EBA1C-FD01-C409-0526-C16F8C87AD9F}"/>
              </a:ext>
            </a:extLst>
          </p:cNvPr>
          <p:cNvSpPr txBox="1"/>
          <p:nvPr/>
        </p:nvSpPr>
        <p:spPr>
          <a:xfrm>
            <a:off x="5085313" y="4631758"/>
            <a:ext cx="92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entury" panose="02040604050505020304" pitchFamily="18" charset="0"/>
              </a:rPr>
              <a:t>02</a:t>
            </a:r>
            <a:endParaRPr lang="en-US" b="1" dirty="0">
              <a:latin typeface="Century" panose="020406040505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AE4E71C-5FCF-7DDF-9A9D-0D3839B50930}"/>
              </a:ext>
            </a:extLst>
          </p:cNvPr>
          <p:cNvSpPr txBox="1"/>
          <p:nvPr/>
        </p:nvSpPr>
        <p:spPr>
          <a:xfrm>
            <a:off x="8660008" y="4646373"/>
            <a:ext cx="92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entury" panose="02040604050505020304" pitchFamily="18" charset="0"/>
              </a:rPr>
              <a:t>03</a:t>
            </a:r>
            <a:endParaRPr lang="en-US" b="1" dirty="0">
              <a:latin typeface="Century" panose="020406040505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DFE6B1B-EC33-9114-6B61-DD25346652E2}"/>
              </a:ext>
            </a:extLst>
          </p:cNvPr>
          <p:cNvSpPr txBox="1"/>
          <p:nvPr/>
        </p:nvSpPr>
        <p:spPr>
          <a:xfrm>
            <a:off x="4663669" y="5073937"/>
            <a:ext cx="2039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Edge segmentation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6D8E49-5AED-0365-8CB0-F22B63E612BF}"/>
              </a:ext>
            </a:extLst>
          </p:cNvPr>
          <p:cNvSpPr txBox="1"/>
          <p:nvPr/>
        </p:nvSpPr>
        <p:spPr>
          <a:xfrm>
            <a:off x="8115299" y="5063251"/>
            <a:ext cx="240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Module Enhancements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7520F5-A53E-6A53-D83E-CA65619B10D2}"/>
              </a:ext>
            </a:extLst>
          </p:cNvPr>
          <p:cNvSpPr txBox="1"/>
          <p:nvPr/>
        </p:nvSpPr>
        <p:spPr>
          <a:xfrm>
            <a:off x="1659579" y="5432583"/>
            <a:ext cx="1853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Pre trained weights for the encoder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FB5124E-494B-5B61-AD0E-D2A5419D821E}"/>
              </a:ext>
            </a:extLst>
          </p:cNvPr>
          <p:cNvSpPr txBox="1"/>
          <p:nvPr/>
        </p:nvSpPr>
        <p:spPr>
          <a:xfrm>
            <a:off x="4610668" y="5415194"/>
            <a:ext cx="233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Segment bone edges and use post process to segment the inside.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908C109-88D8-E06D-4795-3C5E51C9FD02}"/>
              </a:ext>
            </a:extLst>
          </p:cNvPr>
          <p:cNvSpPr txBox="1"/>
          <p:nvPr/>
        </p:nvSpPr>
        <p:spPr>
          <a:xfrm>
            <a:off x="8185987" y="5369540"/>
            <a:ext cx="2335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Modified skip connections, deeper layers, more convolutional blocks.</a:t>
            </a:r>
          </a:p>
        </p:txBody>
      </p:sp>
    </p:spTree>
    <p:extLst>
      <p:ext uri="{BB962C8B-B14F-4D97-AF65-F5344CB8AC3E}">
        <p14:creationId xmlns:p14="http://schemas.microsoft.com/office/powerpoint/2010/main" val="3281696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57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MD U-net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05974-2755-53FE-A76D-0E832361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2580" y="6267322"/>
            <a:ext cx="372917" cy="365125"/>
          </a:xfrm>
        </p:spPr>
        <p:txBody>
          <a:bodyPr/>
          <a:lstStyle/>
          <a:p>
            <a:fld id="{5A5974A4-FCFF-4DB9-A073-C4F0BD2E2753}" type="slidenum">
              <a:rPr lang="en-US" smtClean="0"/>
              <a:t>13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0DEDBBA-9588-0E13-8DEB-0583F52D047A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97498" y="2007480"/>
            <a:ext cx="1016508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Transfer learning is a machine learning technique that involves using pre-trained models on one task as the starting point for a model on a second, related task.</a:t>
            </a:r>
            <a:endParaRPr lang="en-US" altLang="en-US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36163D-4593-2AA0-E5ED-DD22ABDCE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4381" y="3065403"/>
            <a:ext cx="5291317" cy="297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8" descr="A dog in a birthday hat dreaming of a bone">
            <a:extLst>
              <a:ext uri="{FF2B5EF4-FFF2-40B4-BE49-F238E27FC236}">
                <a16:creationId xmlns:a16="http://schemas.microsoft.com/office/drawing/2014/main" id="{27DD9C9F-8351-78E3-00DE-A5F5717FA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4265" y="3869799"/>
            <a:ext cx="1470116" cy="1470116"/>
          </a:xfrm>
          <a:prstGeom prst="rect">
            <a:avLst/>
          </a:prstGeom>
        </p:spPr>
      </p:pic>
      <p:pic>
        <p:nvPicPr>
          <p:cNvPr id="17" name="Graphic 12" descr="A cat">
            <a:extLst>
              <a:ext uri="{FF2B5EF4-FFF2-40B4-BE49-F238E27FC236}">
                <a16:creationId xmlns:a16="http://schemas.microsoft.com/office/drawing/2014/main" id="{1B5A75F3-103F-5F1E-1EB8-0CF89E4EF8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56048" y="4082931"/>
            <a:ext cx="1256984" cy="125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46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57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MD U-net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05974-2755-53FE-A76D-0E832361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2580" y="6267322"/>
            <a:ext cx="372917" cy="365125"/>
          </a:xfrm>
        </p:spPr>
        <p:txBody>
          <a:bodyPr/>
          <a:lstStyle/>
          <a:p>
            <a:fld id="{5A5974A4-FCFF-4DB9-A073-C4F0BD2E2753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99BA0-7ECF-4717-2563-A58696FFCF89}"/>
              </a:ext>
            </a:extLst>
          </p:cNvPr>
          <p:cNvGrpSpPr/>
          <p:nvPr/>
        </p:nvGrpSpPr>
        <p:grpSpPr>
          <a:xfrm>
            <a:off x="5173923" y="1716251"/>
            <a:ext cx="1216324" cy="1451580"/>
            <a:chOff x="1665397" y="2686069"/>
            <a:chExt cx="1216324" cy="145158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82CD53B-F65D-0A5B-1972-441300DB8718}"/>
                </a:ext>
              </a:extLst>
            </p:cNvPr>
            <p:cNvGrpSpPr/>
            <p:nvPr/>
          </p:nvGrpSpPr>
          <p:grpSpPr>
            <a:xfrm>
              <a:off x="1665397" y="2776561"/>
              <a:ext cx="1216324" cy="1200329"/>
              <a:chOff x="2709192" y="2994218"/>
              <a:chExt cx="1216324" cy="120032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FADAEAF6-DD1A-6C35-603E-2066ECDC19D4}"/>
                  </a:ext>
                </a:extLst>
              </p:cNvPr>
              <p:cNvSpPr/>
              <p:nvPr/>
            </p:nvSpPr>
            <p:spPr>
              <a:xfrm>
                <a:off x="2709192" y="2994218"/>
                <a:ext cx="1216324" cy="1200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Hexagon 3">
                <a:extLst>
                  <a:ext uri="{FF2B5EF4-FFF2-40B4-BE49-F238E27FC236}">
                    <a16:creationId xmlns:a16="http://schemas.microsoft.com/office/drawing/2014/main" id="{DCEFBAF7-7C1B-27D2-34AB-7B0DDF432DEF}"/>
                  </a:ext>
                </a:extLst>
              </p:cNvPr>
              <p:cNvSpPr/>
              <p:nvPr/>
            </p:nvSpPr>
            <p:spPr>
              <a:xfrm>
                <a:off x="2709192" y="3105509"/>
                <a:ext cx="1216324" cy="957533"/>
              </a:xfrm>
              <a:prstGeom prst="hexagon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1" name="Graphic 10" descr="Share with solid fill">
              <a:extLst>
                <a:ext uri="{FF2B5EF4-FFF2-40B4-BE49-F238E27FC236}">
                  <a16:creationId xmlns:a16="http://schemas.microsoft.com/office/drawing/2014/main" id="{8128081A-4B2C-E441-617D-3C0AB467A2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009015" y="3054604"/>
              <a:ext cx="616874" cy="616874"/>
            </a:xfrm>
            <a:prstGeom prst="rect">
              <a:avLst/>
            </a:prstGeom>
          </p:spPr>
        </p:pic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C03854BA-CEF5-379A-D5E7-CCF8B816ED3E}"/>
                </a:ext>
              </a:extLst>
            </p:cNvPr>
            <p:cNvSpPr/>
            <p:nvPr/>
          </p:nvSpPr>
          <p:spPr>
            <a:xfrm>
              <a:off x="1889683" y="2686069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0" name="Block Arc 19">
              <a:extLst>
                <a:ext uri="{FF2B5EF4-FFF2-40B4-BE49-F238E27FC236}">
                  <a16:creationId xmlns:a16="http://schemas.microsoft.com/office/drawing/2014/main" id="{D688EE7F-421C-92C0-9F2A-7CCFBD514BB1}"/>
                </a:ext>
              </a:extLst>
            </p:cNvPr>
            <p:cNvSpPr/>
            <p:nvPr/>
          </p:nvSpPr>
          <p:spPr>
            <a:xfrm rot="10800000">
              <a:off x="1858138" y="3970897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6" name="Minus Sign 35">
            <a:extLst>
              <a:ext uri="{FF2B5EF4-FFF2-40B4-BE49-F238E27FC236}">
                <a16:creationId xmlns:a16="http://schemas.microsoft.com/office/drawing/2014/main" id="{E6D6D49F-E5BF-3CAD-6DD2-95314848A102}"/>
              </a:ext>
            </a:extLst>
          </p:cNvPr>
          <p:cNvSpPr/>
          <p:nvPr/>
        </p:nvSpPr>
        <p:spPr>
          <a:xfrm>
            <a:off x="293925" y="3167831"/>
            <a:ext cx="11604145" cy="365125"/>
          </a:xfrm>
          <a:prstGeom prst="mathMinu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5D2540-07EC-84C9-546C-59785B7AB08E}"/>
              </a:ext>
            </a:extLst>
          </p:cNvPr>
          <p:cNvSpPr txBox="1"/>
          <p:nvPr/>
        </p:nvSpPr>
        <p:spPr>
          <a:xfrm>
            <a:off x="6482385" y="2084914"/>
            <a:ext cx="185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Transfer Learning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E9039C-4DD0-497F-C0B9-2A8E211AAC86}"/>
              </a:ext>
            </a:extLst>
          </p:cNvPr>
          <p:cNvSpPr txBox="1"/>
          <p:nvPr/>
        </p:nvSpPr>
        <p:spPr>
          <a:xfrm>
            <a:off x="4251395" y="2038747"/>
            <a:ext cx="92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entury" panose="02040604050505020304" pitchFamily="18" charset="0"/>
              </a:rPr>
              <a:t>01</a:t>
            </a:r>
            <a:endParaRPr lang="en-US" b="1" dirty="0">
              <a:latin typeface="Century" panose="020406040505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C5856-BCEB-B4B5-56B3-9C73235FAF3E}"/>
              </a:ext>
            </a:extLst>
          </p:cNvPr>
          <p:cNvSpPr txBox="1"/>
          <p:nvPr/>
        </p:nvSpPr>
        <p:spPr>
          <a:xfrm>
            <a:off x="1728446" y="3990339"/>
            <a:ext cx="783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 is a new concept in U-net. Only a </a:t>
            </a:r>
            <a:r>
              <a:rPr lang="en-US" b="1" dirty="0"/>
              <a:t>few works use it</a:t>
            </a:r>
            <a:r>
              <a:rPr lang="en-US" dirty="0"/>
              <a:t>.</a:t>
            </a:r>
          </a:p>
        </p:txBody>
      </p:sp>
      <p:pic>
        <p:nvPicPr>
          <p:cNvPr id="19" name="Graphic 18" descr="New with solid fill">
            <a:extLst>
              <a:ext uri="{FF2B5EF4-FFF2-40B4-BE49-F238E27FC236}">
                <a16:creationId xmlns:a16="http://schemas.microsoft.com/office/drawing/2014/main" id="{B13F416D-905D-FAEA-50F6-D7B4FC2188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72143" y="4002556"/>
            <a:ext cx="290612" cy="2906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971F06-2D29-AD54-DD1E-F26FD8D89A20}"/>
              </a:ext>
            </a:extLst>
          </p:cNvPr>
          <p:cNvSpPr txBox="1"/>
          <p:nvPr/>
        </p:nvSpPr>
        <p:spPr>
          <a:xfrm>
            <a:off x="1728446" y="4530807"/>
            <a:ext cx="911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Transfer learning is done by VGG-16. We want to explore transfer learning using </a:t>
            </a:r>
            <a:r>
              <a:rPr lang="en-US" b="1" dirty="0"/>
              <a:t>other networks</a:t>
            </a:r>
          </a:p>
        </p:txBody>
      </p:sp>
      <p:pic>
        <p:nvPicPr>
          <p:cNvPr id="48" name="Graphic 47" descr="Arrow circle with solid fill">
            <a:extLst>
              <a:ext uri="{FF2B5EF4-FFF2-40B4-BE49-F238E27FC236}">
                <a16:creationId xmlns:a16="http://schemas.microsoft.com/office/drawing/2014/main" id="{4C87538B-7211-36A8-CE46-167B983D63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35779" y="4547241"/>
            <a:ext cx="326976" cy="326976"/>
          </a:xfrm>
          <a:prstGeom prst="rect">
            <a:avLst/>
          </a:prstGeom>
        </p:spPr>
      </p:pic>
      <p:pic>
        <p:nvPicPr>
          <p:cNvPr id="50" name="Graphic 49" descr="Basic Shapes with solid fill">
            <a:extLst>
              <a:ext uri="{FF2B5EF4-FFF2-40B4-BE49-F238E27FC236}">
                <a16:creationId xmlns:a16="http://schemas.microsoft.com/office/drawing/2014/main" id="{A98FFD94-8102-23BD-F6D4-1FA1012BCA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35779" y="5128290"/>
            <a:ext cx="287616" cy="28761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34DD541-0DE5-F5E3-0118-273FF15AB478}"/>
              </a:ext>
            </a:extLst>
          </p:cNvPr>
          <p:cNvSpPr txBox="1"/>
          <p:nvPr/>
        </p:nvSpPr>
        <p:spPr>
          <a:xfrm>
            <a:off x="1728446" y="5113250"/>
            <a:ext cx="911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Explore </a:t>
            </a:r>
            <a:r>
              <a:rPr lang="en-US" b="1" dirty="0"/>
              <a:t>which parts</a:t>
            </a:r>
            <a:r>
              <a:rPr lang="en-US" dirty="0"/>
              <a:t> of the U-net weights will be initialized with transfer learning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ED11C6-E489-A2EA-F433-4EB9F3532BF4}"/>
              </a:ext>
            </a:extLst>
          </p:cNvPr>
          <p:cNvSpPr txBox="1"/>
          <p:nvPr/>
        </p:nvSpPr>
        <p:spPr>
          <a:xfrm>
            <a:off x="6478033" y="2450273"/>
            <a:ext cx="2403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" panose="02040604050505020304" pitchFamily="18" charset="0"/>
              </a:rPr>
              <a:t>Novel approach to weight initialization for U-net  </a:t>
            </a:r>
          </a:p>
        </p:txBody>
      </p:sp>
    </p:spTree>
    <p:extLst>
      <p:ext uri="{BB962C8B-B14F-4D97-AF65-F5344CB8AC3E}">
        <p14:creationId xmlns:p14="http://schemas.microsoft.com/office/powerpoint/2010/main" val="153736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57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MD U-net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05974-2755-53FE-A76D-0E832361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2580" y="6267322"/>
            <a:ext cx="372917" cy="365125"/>
          </a:xfrm>
        </p:spPr>
        <p:txBody>
          <a:bodyPr/>
          <a:lstStyle/>
          <a:p>
            <a:fld id="{5A5974A4-FCFF-4DB9-A073-C4F0BD2E2753}" type="slidenum">
              <a:rPr lang="en-US" smtClean="0"/>
              <a:t>15</a:t>
            </a:fld>
            <a:endParaRPr lang="en-US" dirty="0"/>
          </a:p>
        </p:txBody>
      </p:sp>
      <p:sp>
        <p:nvSpPr>
          <p:cNvPr id="36" name="Minus Sign 35">
            <a:extLst>
              <a:ext uri="{FF2B5EF4-FFF2-40B4-BE49-F238E27FC236}">
                <a16:creationId xmlns:a16="http://schemas.microsoft.com/office/drawing/2014/main" id="{E6D6D49F-E5BF-3CAD-6DD2-95314848A102}"/>
              </a:ext>
            </a:extLst>
          </p:cNvPr>
          <p:cNvSpPr/>
          <p:nvPr/>
        </p:nvSpPr>
        <p:spPr>
          <a:xfrm>
            <a:off x="293925" y="3167831"/>
            <a:ext cx="11604145" cy="365125"/>
          </a:xfrm>
          <a:prstGeom prst="mathMinu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5D2540-07EC-84C9-546C-59785B7AB08E}"/>
              </a:ext>
            </a:extLst>
          </p:cNvPr>
          <p:cNvSpPr txBox="1"/>
          <p:nvPr/>
        </p:nvSpPr>
        <p:spPr>
          <a:xfrm>
            <a:off x="6482384" y="2084914"/>
            <a:ext cx="2161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Edge segmentation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E9039C-4DD0-497F-C0B9-2A8E211AAC86}"/>
              </a:ext>
            </a:extLst>
          </p:cNvPr>
          <p:cNvSpPr txBox="1"/>
          <p:nvPr/>
        </p:nvSpPr>
        <p:spPr>
          <a:xfrm>
            <a:off x="4251395" y="2038747"/>
            <a:ext cx="92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entury" panose="02040604050505020304" pitchFamily="18" charset="0"/>
              </a:rPr>
              <a:t>02</a:t>
            </a:r>
            <a:endParaRPr lang="en-US" b="1" dirty="0">
              <a:latin typeface="Century" panose="020406040505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C5856-BCEB-B4B5-56B3-9C73235FAF3E}"/>
              </a:ext>
            </a:extLst>
          </p:cNvPr>
          <p:cNvSpPr txBox="1"/>
          <p:nvPr/>
        </p:nvSpPr>
        <p:spPr>
          <a:xfrm>
            <a:off x="1728445" y="3990339"/>
            <a:ext cx="817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 the network to </a:t>
            </a:r>
            <a:r>
              <a:rPr lang="en-US" b="1" dirty="0"/>
              <a:t>segment bone edges </a:t>
            </a:r>
            <a:r>
              <a:rPr lang="en-US" dirty="0"/>
              <a:t>while ignoring the inner part of the bone.</a:t>
            </a:r>
          </a:p>
        </p:txBody>
      </p:sp>
      <p:pic>
        <p:nvPicPr>
          <p:cNvPr id="19" name="Graphic 18" descr="Dumbbell with solid fill">
            <a:extLst>
              <a:ext uri="{FF2B5EF4-FFF2-40B4-BE49-F238E27FC236}">
                <a16:creationId xmlns:a16="http://schemas.microsoft.com/office/drawing/2014/main" id="{B13F416D-905D-FAEA-50F6-D7B4FC218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32783" y="4040011"/>
            <a:ext cx="290612" cy="2906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971F06-2D29-AD54-DD1E-F26FD8D89A20}"/>
              </a:ext>
            </a:extLst>
          </p:cNvPr>
          <p:cNvSpPr txBox="1"/>
          <p:nvPr/>
        </p:nvSpPr>
        <p:spPr>
          <a:xfrm>
            <a:off x="1728446" y="4530807"/>
            <a:ext cx="911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Significantly reduce</a:t>
            </a:r>
            <a:r>
              <a:rPr lang="en-US" dirty="0"/>
              <a:t> the number of parameters the network holds</a:t>
            </a:r>
          </a:p>
        </p:txBody>
      </p:sp>
      <p:pic>
        <p:nvPicPr>
          <p:cNvPr id="48" name="Graphic 47" descr="Arrow circle with solid fill">
            <a:extLst>
              <a:ext uri="{FF2B5EF4-FFF2-40B4-BE49-F238E27FC236}">
                <a16:creationId xmlns:a16="http://schemas.microsoft.com/office/drawing/2014/main" id="{4C87538B-7211-36A8-CE46-167B983D6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5874" y="4544884"/>
            <a:ext cx="326976" cy="326976"/>
          </a:xfrm>
          <a:prstGeom prst="rect">
            <a:avLst/>
          </a:prstGeom>
        </p:spPr>
      </p:pic>
      <p:pic>
        <p:nvPicPr>
          <p:cNvPr id="50" name="Graphic 49" descr="Earth globe: Americas with solid fill">
            <a:extLst>
              <a:ext uri="{FF2B5EF4-FFF2-40B4-BE49-F238E27FC236}">
                <a16:creationId xmlns:a16="http://schemas.microsoft.com/office/drawing/2014/main" id="{A98FFD94-8102-23BD-F6D4-1FA1012BC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15554" y="5128145"/>
            <a:ext cx="287616" cy="28761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34DD541-0DE5-F5E3-0118-273FF15AB478}"/>
              </a:ext>
            </a:extLst>
          </p:cNvPr>
          <p:cNvSpPr txBox="1"/>
          <p:nvPr/>
        </p:nvSpPr>
        <p:spPr>
          <a:xfrm>
            <a:off x="1728446" y="5113250"/>
            <a:ext cx="911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Less prone to overfitting </a:t>
            </a:r>
            <a:r>
              <a:rPr lang="en-US" dirty="0"/>
              <a:t>due to better generalization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ED11C6-E489-A2EA-F433-4EB9F3532BF4}"/>
              </a:ext>
            </a:extLst>
          </p:cNvPr>
          <p:cNvSpPr txBox="1"/>
          <p:nvPr/>
        </p:nvSpPr>
        <p:spPr>
          <a:xfrm>
            <a:off x="6482384" y="2468273"/>
            <a:ext cx="2403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" panose="02040604050505020304" pitchFamily="18" charset="0"/>
              </a:rPr>
              <a:t>Innovation in segmentation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8BBC49-24E6-636B-C266-D12DA8CDDBEE}"/>
              </a:ext>
            </a:extLst>
          </p:cNvPr>
          <p:cNvGrpSpPr/>
          <p:nvPr/>
        </p:nvGrpSpPr>
        <p:grpSpPr>
          <a:xfrm>
            <a:off x="5149606" y="1724483"/>
            <a:ext cx="1216324" cy="1451580"/>
            <a:chOff x="1665397" y="2686069"/>
            <a:chExt cx="1216324" cy="145158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02F1AAC-4207-A638-E87B-EB87EAF0CE9A}"/>
                </a:ext>
              </a:extLst>
            </p:cNvPr>
            <p:cNvGrpSpPr/>
            <p:nvPr/>
          </p:nvGrpSpPr>
          <p:grpSpPr>
            <a:xfrm>
              <a:off x="1665397" y="2776561"/>
              <a:ext cx="1216324" cy="1200329"/>
              <a:chOff x="2709192" y="2994218"/>
              <a:chExt cx="1216324" cy="120032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7F1F6337-19E8-CE34-3912-C8C9EF9CC4E4}"/>
                  </a:ext>
                </a:extLst>
              </p:cNvPr>
              <p:cNvSpPr/>
              <p:nvPr/>
            </p:nvSpPr>
            <p:spPr>
              <a:xfrm>
                <a:off x="2709192" y="2994218"/>
                <a:ext cx="1216324" cy="1200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Hexagon 23">
                <a:extLst>
                  <a:ext uri="{FF2B5EF4-FFF2-40B4-BE49-F238E27FC236}">
                    <a16:creationId xmlns:a16="http://schemas.microsoft.com/office/drawing/2014/main" id="{F5CE16AC-9F34-4D20-3D8E-F9398CD07617}"/>
                  </a:ext>
                </a:extLst>
              </p:cNvPr>
              <p:cNvSpPr/>
              <p:nvPr/>
            </p:nvSpPr>
            <p:spPr>
              <a:xfrm>
                <a:off x="2709192" y="3105509"/>
                <a:ext cx="1216324" cy="957533"/>
              </a:xfrm>
              <a:prstGeom prst="hexagon">
                <a:avLst/>
              </a:prstGeom>
              <a:solidFill>
                <a:srgbClr val="00B050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15" name="Graphic 14" descr="Bone outline">
              <a:extLst>
                <a:ext uri="{FF2B5EF4-FFF2-40B4-BE49-F238E27FC236}">
                  <a16:creationId xmlns:a16="http://schemas.microsoft.com/office/drawing/2014/main" id="{CC05AA73-ED4D-9897-A886-422E6F24C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965121" y="3043889"/>
              <a:ext cx="616874" cy="616874"/>
            </a:xfrm>
            <a:prstGeom prst="rect">
              <a:avLst/>
            </a:prstGeom>
          </p:spPr>
        </p:pic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2BE0DE25-BF74-0AA3-50DC-0B33AE230BEE}"/>
                </a:ext>
              </a:extLst>
            </p:cNvPr>
            <p:cNvSpPr/>
            <p:nvPr/>
          </p:nvSpPr>
          <p:spPr>
            <a:xfrm>
              <a:off x="1889683" y="2686069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1809F415-FF95-B0A8-14C0-F8CF677FE356}"/>
                </a:ext>
              </a:extLst>
            </p:cNvPr>
            <p:cNvSpPr/>
            <p:nvPr/>
          </p:nvSpPr>
          <p:spPr>
            <a:xfrm rot="10800000">
              <a:off x="1858138" y="3970897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69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57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MD U-net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05974-2755-53FE-A76D-0E832361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2580" y="6267322"/>
            <a:ext cx="372917" cy="365125"/>
          </a:xfrm>
        </p:spPr>
        <p:txBody>
          <a:bodyPr/>
          <a:lstStyle/>
          <a:p>
            <a:fld id="{5A5974A4-FCFF-4DB9-A073-C4F0BD2E2753}" type="slidenum">
              <a:rPr lang="en-US" smtClean="0"/>
              <a:t>16</a:t>
            </a:fld>
            <a:endParaRPr lang="en-US" dirty="0"/>
          </a:p>
        </p:txBody>
      </p:sp>
      <p:sp>
        <p:nvSpPr>
          <p:cNvPr id="36" name="Minus Sign 35">
            <a:extLst>
              <a:ext uri="{FF2B5EF4-FFF2-40B4-BE49-F238E27FC236}">
                <a16:creationId xmlns:a16="http://schemas.microsoft.com/office/drawing/2014/main" id="{E6D6D49F-E5BF-3CAD-6DD2-95314848A102}"/>
              </a:ext>
            </a:extLst>
          </p:cNvPr>
          <p:cNvSpPr/>
          <p:nvPr/>
        </p:nvSpPr>
        <p:spPr>
          <a:xfrm>
            <a:off x="293925" y="3167831"/>
            <a:ext cx="11604145" cy="365125"/>
          </a:xfrm>
          <a:prstGeom prst="mathMinus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5D2540-07EC-84C9-546C-59785B7AB08E}"/>
              </a:ext>
            </a:extLst>
          </p:cNvPr>
          <p:cNvSpPr txBox="1"/>
          <p:nvPr/>
        </p:nvSpPr>
        <p:spPr>
          <a:xfrm>
            <a:off x="6482384" y="2084914"/>
            <a:ext cx="25463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Module Enhancements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BE9039C-4DD0-497F-C0B9-2A8E211AAC86}"/>
              </a:ext>
            </a:extLst>
          </p:cNvPr>
          <p:cNvSpPr txBox="1"/>
          <p:nvPr/>
        </p:nvSpPr>
        <p:spPr>
          <a:xfrm>
            <a:off x="4242769" y="2116626"/>
            <a:ext cx="922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entury" panose="02040604050505020304" pitchFamily="18" charset="0"/>
              </a:rPr>
              <a:t>03</a:t>
            </a:r>
            <a:endParaRPr lang="en-US" b="1" dirty="0">
              <a:latin typeface="Century" panose="020406040505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0C5856-BCEB-B4B5-56B3-9C73235FAF3E}"/>
              </a:ext>
            </a:extLst>
          </p:cNvPr>
          <p:cNvSpPr txBox="1"/>
          <p:nvPr/>
        </p:nvSpPr>
        <p:spPr>
          <a:xfrm>
            <a:off x="1728445" y="3990339"/>
            <a:ext cx="8174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Change the depth </a:t>
            </a:r>
            <a:r>
              <a:rPr lang="en-US" dirty="0"/>
              <a:t>of our U-net</a:t>
            </a:r>
          </a:p>
        </p:txBody>
      </p:sp>
      <p:pic>
        <p:nvPicPr>
          <p:cNvPr id="19" name="Graphic 18" descr="Dumbbell with solid fill">
            <a:extLst>
              <a:ext uri="{FF2B5EF4-FFF2-40B4-BE49-F238E27FC236}">
                <a16:creationId xmlns:a16="http://schemas.microsoft.com/office/drawing/2014/main" id="{B13F416D-905D-FAEA-50F6-D7B4FC218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432783" y="4040011"/>
            <a:ext cx="290612" cy="29061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3971F06-2D29-AD54-DD1E-F26FD8D89A20}"/>
              </a:ext>
            </a:extLst>
          </p:cNvPr>
          <p:cNvSpPr txBox="1"/>
          <p:nvPr/>
        </p:nvSpPr>
        <p:spPr>
          <a:xfrm>
            <a:off x="1728446" y="4530807"/>
            <a:ext cx="911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Modify skip connection </a:t>
            </a:r>
            <a:r>
              <a:rPr lang="en-US" dirty="0"/>
              <a:t>(residual blocks, full scale jumps, etc.)</a:t>
            </a:r>
          </a:p>
        </p:txBody>
      </p:sp>
      <p:pic>
        <p:nvPicPr>
          <p:cNvPr id="48" name="Graphic 47" descr="Arrow circle with solid fill">
            <a:extLst>
              <a:ext uri="{FF2B5EF4-FFF2-40B4-BE49-F238E27FC236}">
                <a16:creationId xmlns:a16="http://schemas.microsoft.com/office/drawing/2014/main" id="{4C87538B-7211-36A8-CE46-167B983D6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5874" y="4544884"/>
            <a:ext cx="326976" cy="326976"/>
          </a:xfrm>
          <a:prstGeom prst="rect">
            <a:avLst/>
          </a:prstGeom>
        </p:spPr>
      </p:pic>
      <p:pic>
        <p:nvPicPr>
          <p:cNvPr id="50" name="Graphic 49" descr="Earth globe: Americas with solid fill">
            <a:extLst>
              <a:ext uri="{FF2B5EF4-FFF2-40B4-BE49-F238E27FC236}">
                <a16:creationId xmlns:a16="http://schemas.microsoft.com/office/drawing/2014/main" id="{A98FFD94-8102-23BD-F6D4-1FA1012BCA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434281" y="5169174"/>
            <a:ext cx="287616" cy="287616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34DD541-0DE5-F5E3-0118-273FF15AB478}"/>
              </a:ext>
            </a:extLst>
          </p:cNvPr>
          <p:cNvSpPr txBox="1"/>
          <p:nvPr/>
        </p:nvSpPr>
        <p:spPr>
          <a:xfrm>
            <a:off x="1728446" y="5113250"/>
            <a:ext cx="9115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Change number of convolutions </a:t>
            </a:r>
            <a:r>
              <a:rPr lang="en-US" dirty="0"/>
              <a:t>in each layer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7ED11C6-E489-A2EA-F433-4EB9F3532BF4}"/>
              </a:ext>
            </a:extLst>
          </p:cNvPr>
          <p:cNvSpPr txBox="1"/>
          <p:nvPr/>
        </p:nvSpPr>
        <p:spPr>
          <a:xfrm>
            <a:off x="6482384" y="2468273"/>
            <a:ext cx="1971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entury" panose="02040604050505020304" pitchFamily="18" charset="0"/>
              </a:rPr>
              <a:t>Benefit from other research works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0D0973-FF46-F3FF-6EA3-8AB85C53E23A}"/>
              </a:ext>
            </a:extLst>
          </p:cNvPr>
          <p:cNvGrpSpPr/>
          <p:nvPr/>
        </p:nvGrpSpPr>
        <p:grpSpPr>
          <a:xfrm>
            <a:off x="5114977" y="1751825"/>
            <a:ext cx="1216324" cy="1443063"/>
            <a:chOff x="1665397" y="2686069"/>
            <a:chExt cx="1216324" cy="144306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2FB0C51-4EC8-E010-5BE9-CAC5321C3034}"/>
                </a:ext>
              </a:extLst>
            </p:cNvPr>
            <p:cNvGrpSpPr/>
            <p:nvPr/>
          </p:nvGrpSpPr>
          <p:grpSpPr>
            <a:xfrm>
              <a:off x="1665397" y="2776561"/>
              <a:ext cx="1216324" cy="1200329"/>
              <a:chOff x="2709192" y="2994218"/>
              <a:chExt cx="1216324" cy="1200329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1F7DA295-E41E-CC94-5BAB-62D3B9956E32}"/>
                  </a:ext>
                </a:extLst>
              </p:cNvPr>
              <p:cNvSpPr/>
              <p:nvPr/>
            </p:nvSpPr>
            <p:spPr>
              <a:xfrm>
                <a:off x="2709192" y="2994218"/>
                <a:ext cx="1216324" cy="120032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Hexagon 20">
                <a:extLst>
                  <a:ext uri="{FF2B5EF4-FFF2-40B4-BE49-F238E27FC236}">
                    <a16:creationId xmlns:a16="http://schemas.microsoft.com/office/drawing/2014/main" id="{1B3E47F4-B025-03B4-3838-6BFB490DC5DA}"/>
                  </a:ext>
                </a:extLst>
              </p:cNvPr>
              <p:cNvSpPr/>
              <p:nvPr/>
            </p:nvSpPr>
            <p:spPr>
              <a:xfrm>
                <a:off x="2709192" y="3105509"/>
                <a:ext cx="1216324" cy="957533"/>
              </a:xfrm>
              <a:prstGeom prst="hexagon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pic>
          <p:nvPicPr>
            <p:cNvPr id="7" name="Graphic 6" descr="Circular flowchart outline">
              <a:extLst>
                <a:ext uri="{FF2B5EF4-FFF2-40B4-BE49-F238E27FC236}">
                  <a16:creationId xmlns:a16="http://schemas.microsoft.com/office/drawing/2014/main" id="{E81924D3-4DF3-8255-64FA-A4EE87992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1980364" y="3039686"/>
              <a:ext cx="616874" cy="616874"/>
            </a:xfrm>
            <a:prstGeom prst="rect">
              <a:avLst/>
            </a:prstGeom>
          </p:spPr>
        </p:pic>
        <p:sp>
          <p:nvSpPr>
            <p:cNvPr id="11" name="Block Arc 10">
              <a:extLst>
                <a:ext uri="{FF2B5EF4-FFF2-40B4-BE49-F238E27FC236}">
                  <a16:creationId xmlns:a16="http://schemas.microsoft.com/office/drawing/2014/main" id="{20ACFDEE-6C76-BAFE-EF9E-104280698722}"/>
                </a:ext>
              </a:extLst>
            </p:cNvPr>
            <p:cNvSpPr/>
            <p:nvPr/>
          </p:nvSpPr>
          <p:spPr>
            <a:xfrm>
              <a:off x="1889683" y="2686069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Block Arc 17">
              <a:extLst>
                <a:ext uri="{FF2B5EF4-FFF2-40B4-BE49-F238E27FC236}">
                  <a16:creationId xmlns:a16="http://schemas.microsoft.com/office/drawing/2014/main" id="{C05F4429-CA40-BFBF-96CB-32BDD94F58B7}"/>
                </a:ext>
              </a:extLst>
            </p:cNvPr>
            <p:cNvSpPr/>
            <p:nvPr/>
          </p:nvSpPr>
          <p:spPr>
            <a:xfrm rot="10800000">
              <a:off x="1858138" y="3962380"/>
              <a:ext cx="767751" cy="166752"/>
            </a:xfrm>
            <a:prstGeom prst="blockArc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9740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05974-2755-53FE-A76D-0E832361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62580" y="6267322"/>
            <a:ext cx="372917" cy="365125"/>
          </a:xfrm>
        </p:spPr>
        <p:txBody>
          <a:bodyPr/>
          <a:lstStyle/>
          <a:p>
            <a:fld id="{5A5974A4-FCFF-4DB9-A073-C4F0BD2E2753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F746022-F406-58B2-1610-5D534614C2DE}"/>
              </a:ext>
            </a:extLst>
          </p:cNvPr>
          <p:cNvGrpSpPr/>
          <p:nvPr/>
        </p:nvGrpSpPr>
        <p:grpSpPr>
          <a:xfrm>
            <a:off x="1155032" y="2425528"/>
            <a:ext cx="3826646" cy="3420775"/>
            <a:chOff x="1155032" y="2425528"/>
            <a:chExt cx="3826646" cy="34207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5247F937-B410-915E-3336-C3733302B3E0}"/>
                </a:ext>
              </a:extLst>
            </p:cNvPr>
            <p:cNvSpPr/>
            <p:nvPr/>
          </p:nvSpPr>
          <p:spPr>
            <a:xfrm>
              <a:off x="1155032" y="2630905"/>
              <a:ext cx="3160294" cy="29998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latin typeface="Century" panose="02040604050505020304" pitchFamily="18" charset="0"/>
                </a:rPr>
                <a:t> </a:t>
              </a:r>
              <a:r>
                <a:rPr lang="en-US" b="1" dirty="0">
                  <a:solidFill>
                    <a:schemeClr val="tx1"/>
                  </a:solidFill>
                  <a:latin typeface="Century" panose="02040604050505020304" pitchFamily="18" charset="0"/>
                </a:rPr>
                <a:t>hyper-parameters</a:t>
              </a:r>
              <a:r>
                <a:rPr lang="en-US" dirty="0">
                  <a:solidFill>
                    <a:schemeClr val="tx1"/>
                  </a:solidFill>
                  <a:latin typeface="Century" panose="02040604050505020304" pitchFamily="18" charset="0"/>
                </a:rPr>
                <a:t> and their values can have a </a:t>
              </a:r>
              <a:r>
                <a:rPr lang="en-US" b="1" dirty="0">
                  <a:solidFill>
                    <a:schemeClr val="tx1"/>
                  </a:solidFill>
                  <a:latin typeface="Century" panose="02040604050505020304" pitchFamily="18" charset="0"/>
                </a:rPr>
                <a:t>significant impact </a:t>
              </a:r>
              <a:r>
                <a:rPr lang="en-US" dirty="0">
                  <a:solidFill>
                    <a:schemeClr val="tx1"/>
                  </a:solidFill>
                  <a:latin typeface="Century" panose="02040604050505020304" pitchFamily="18" charset="0"/>
                </a:rPr>
                <a:t>on the model’s performance.</a:t>
              </a:r>
            </a:p>
          </p:txBody>
        </p:sp>
        <p:sp>
          <p:nvSpPr>
            <p:cNvPr id="17" name="Block Arc 16">
              <a:extLst>
                <a:ext uri="{FF2B5EF4-FFF2-40B4-BE49-F238E27FC236}">
                  <a16:creationId xmlns:a16="http://schemas.microsoft.com/office/drawing/2014/main" id="{13948E9E-072E-5717-A0CF-4B905AF14071}"/>
                </a:ext>
              </a:extLst>
            </p:cNvPr>
            <p:cNvSpPr/>
            <p:nvPr/>
          </p:nvSpPr>
          <p:spPr>
            <a:xfrm rot="4721416">
              <a:off x="2893004" y="3372233"/>
              <a:ext cx="1892969" cy="1106905"/>
            </a:xfrm>
            <a:prstGeom prst="blockArc">
              <a:avLst>
                <a:gd name="adj1" fmla="val 12184789"/>
                <a:gd name="adj2" fmla="val 20517779"/>
                <a:gd name="adj3" fmla="val 11520"/>
              </a:avLst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88AC71B9-12B4-37C5-F3D6-EFB15FC8AF81}"/>
                </a:ext>
              </a:extLst>
            </p:cNvPr>
            <p:cNvSpPr/>
            <p:nvPr/>
          </p:nvSpPr>
          <p:spPr>
            <a:xfrm rot="1229473">
              <a:off x="2288500" y="2614559"/>
              <a:ext cx="1892969" cy="1106905"/>
            </a:xfrm>
            <a:prstGeom prst="blockArc">
              <a:avLst>
                <a:gd name="adj1" fmla="val 12107257"/>
                <a:gd name="adj2" fmla="val 20517781"/>
                <a:gd name="adj3" fmla="val 11520"/>
              </a:avLst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Block Arc 22">
              <a:extLst>
                <a:ext uri="{FF2B5EF4-FFF2-40B4-BE49-F238E27FC236}">
                  <a16:creationId xmlns:a16="http://schemas.microsoft.com/office/drawing/2014/main" id="{0536EFCB-43C2-1407-449D-A2BA8DD75D58}"/>
                </a:ext>
              </a:extLst>
            </p:cNvPr>
            <p:cNvSpPr/>
            <p:nvPr/>
          </p:nvSpPr>
          <p:spPr>
            <a:xfrm rot="8256934">
              <a:off x="2590479" y="4270824"/>
              <a:ext cx="1892969" cy="1106905"/>
            </a:xfrm>
            <a:prstGeom prst="blockArc">
              <a:avLst>
                <a:gd name="adj1" fmla="val 12184789"/>
                <a:gd name="adj2" fmla="val 20517779"/>
                <a:gd name="adj3" fmla="val 11520"/>
              </a:avLst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Moon 24">
              <a:extLst>
                <a:ext uri="{FF2B5EF4-FFF2-40B4-BE49-F238E27FC236}">
                  <a16:creationId xmlns:a16="http://schemas.microsoft.com/office/drawing/2014/main" id="{F4AA06E1-1DD8-0EE1-9E86-4DAB5B9E86A2}"/>
                </a:ext>
              </a:extLst>
            </p:cNvPr>
            <p:cNvSpPr/>
            <p:nvPr/>
          </p:nvSpPr>
          <p:spPr>
            <a:xfrm rot="10800000">
              <a:off x="3725118" y="2467956"/>
              <a:ext cx="1246928" cy="3325771"/>
            </a:xfrm>
            <a:prstGeom prst="moon">
              <a:avLst>
                <a:gd name="adj" fmla="val 5858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371C44D-B5A6-7757-EF47-A4DF1A995A96}"/>
                </a:ext>
              </a:extLst>
            </p:cNvPr>
            <p:cNvSpPr/>
            <p:nvPr/>
          </p:nvSpPr>
          <p:spPr>
            <a:xfrm>
              <a:off x="3701116" y="2425528"/>
              <a:ext cx="99361" cy="1206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92C69635-D076-CDFC-35BE-A82515010773}"/>
                </a:ext>
              </a:extLst>
            </p:cNvPr>
            <p:cNvSpPr/>
            <p:nvPr/>
          </p:nvSpPr>
          <p:spPr>
            <a:xfrm>
              <a:off x="3698912" y="5725682"/>
              <a:ext cx="99361" cy="120621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8332EC89-00D6-3BB8-D5DF-F97E4E885FD3}"/>
                </a:ext>
              </a:extLst>
            </p:cNvPr>
            <p:cNvSpPr/>
            <p:nvPr/>
          </p:nvSpPr>
          <p:spPr>
            <a:xfrm>
              <a:off x="4439443" y="2786138"/>
              <a:ext cx="99361" cy="120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0CC255D-F326-DB25-8013-7801F61DE361}"/>
                </a:ext>
              </a:extLst>
            </p:cNvPr>
            <p:cNvSpPr/>
            <p:nvPr/>
          </p:nvSpPr>
          <p:spPr>
            <a:xfrm>
              <a:off x="4723452" y="3308379"/>
              <a:ext cx="99361" cy="120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AC0CCAE-3156-E30D-5DAF-94879F0D883D}"/>
                </a:ext>
              </a:extLst>
            </p:cNvPr>
            <p:cNvSpPr/>
            <p:nvPr/>
          </p:nvSpPr>
          <p:spPr>
            <a:xfrm>
              <a:off x="4882317" y="4079830"/>
              <a:ext cx="99361" cy="120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2830D8C-1788-27C3-92B1-3919898FB12B}"/>
                </a:ext>
              </a:extLst>
            </p:cNvPr>
            <p:cNvSpPr/>
            <p:nvPr/>
          </p:nvSpPr>
          <p:spPr>
            <a:xfrm>
              <a:off x="4760155" y="4763965"/>
              <a:ext cx="99361" cy="120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97BAA5F-0C93-7242-9711-D75AD9E8AD85}"/>
                </a:ext>
              </a:extLst>
            </p:cNvPr>
            <p:cNvSpPr/>
            <p:nvPr/>
          </p:nvSpPr>
          <p:spPr>
            <a:xfrm>
              <a:off x="4391888" y="5395467"/>
              <a:ext cx="99361" cy="120621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D0194F1-0C19-D96A-06F5-AA859918D5D1}"/>
              </a:ext>
            </a:extLst>
          </p:cNvPr>
          <p:cNvCxnSpPr>
            <a:cxnSpLocks/>
          </p:cNvCxnSpPr>
          <p:nvPr/>
        </p:nvCxnSpPr>
        <p:spPr>
          <a:xfrm flipV="1">
            <a:off x="4567812" y="2313991"/>
            <a:ext cx="916158" cy="49959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81B5135-60ED-5847-A0EC-8A85AAEE6838}"/>
              </a:ext>
            </a:extLst>
          </p:cNvPr>
          <p:cNvSpPr>
            <a:spLocks/>
          </p:cNvSpPr>
          <p:nvPr/>
        </p:nvSpPr>
        <p:spPr>
          <a:xfrm>
            <a:off x="5602401" y="2038861"/>
            <a:ext cx="3836244" cy="456866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Learning Rate : 0.000001-0.0001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2299762-F092-44C0-68B9-E79281BD1427}"/>
              </a:ext>
            </a:extLst>
          </p:cNvPr>
          <p:cNvSpPr>
            <a:spLocks/>
          </p:cNvSpPr>
          <p:nvPr/>
        </p:nvSpPr>
        <p:spPr>
          <a:xfrm>
            <a:off x="5410058" y="2109893"/>
            <a:ext cx="384686" cy="3528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5683425B-6D71-9EC9-95AD-EA7DD5830C7E}"/>
              </a:ext>
            </a:extLst>
          </p:cNvPr>
          <p:cNvSpPr>
            <a:spLocks/>
          </p:cNvSpPr>
          <p:nvPr/>
        </p:nvSpPr>
        <p:spPr>
          <a:xfrm>
            <a:off x="5794744" y="2937156"/>
            <a:ext cx="3836244" cy="456866"/>
          </a:xfrm>
          <a:prstGeom prst="roundRect">
            <a:avLst>
              <a:gd name="adj" fmla="val 50000"/>
            </a:avLst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Epochs: 50, 100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48155B31-77BE-7FFB-50D0-60E8B8987201}"/>
              </a:ext>
            </a:extLst>
          </p:cNvPr>
          <p:cNvSpPr>
            <a:spLocks/>
          </p:cNvSpPr>
          <p:nvPr/>
        </p:nvSpPr>
        <p:spPr>
          <a:xfrm>
            <a:off x="5602401" y="3008188"/>
            <a:ext cx="384686" cy="3528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9A46DB61-A6C4-44F5-E4C4-C88E0A59DBA4}"/>
              </a:ext>
            </a:extLst>
          </p:cNvPr>
          <p:cNvSpPr>
            <a:spLocks/>
          </p:cNvSpPr>
          <p:nvPr/>
        </p:nvSpPr>
        <p:spPr>
          <a:xfrm>
            <a:off x="6041275" y="3835451"/>
            <a:ext cx="3836244" cy="456866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Batch Size: 32, 64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6EF3C3D-8C6E-FB18-A3CD-98C366552C88}"/>
              </a:ext>
            </a:extLst>
          </p:cNvPr>
          <p:cNvSpPr>
            <a:spLocks/>
          </p:cNvSpPr>
          <p:nvPr/>
        </p:nvSpPr>
        <p:spPr>
          <a:xfrm>
            <a:off x="5848932" y="3906483"/>
            <a:ext cx="384686" cy="3528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1B3792B8-8E9B-5C5D-C097-0C6534B26436}"/>
              </a:ext>
            </a:extLst>
          </p:cNvPr>
          <p:cNvSpPr>
            <a:spLocks/>
          </p:cNvSpPr>
          <p:nvPr/>
        </p:nvSpPr>
        <p:spPr>
          <a:xfrm>
            <a:off x="5794744" y="4652655"/>
            <a:ext cx="3932486" cy="456866"/>
          </a:xfrm>
          <a:prstGeom prst="roundRect">
            <a:avLst>
              <a:gd name="adj" fmla="val 50000"/>
            </a:avLst>
          </a:prstGeom>
          <a:solidFill>
            <a:srgbClr val="D2DA66"/>
          </a:solidFill>
          <a:ln>
            <a:solidFill>
              <a:srgbClr val="D2D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 Loss Function: Dice Loss, Tversky Loss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FF556547-0D23-93E8-98EC-3F8AAE880C75}"/>
              </a:ext>
            </a:extLst>
          </p:cNvPr>
          <p:cNvSpPr>
            <a:spLocks/>
          </p:cNvSpPr>
          <p:nvPr/>
        </p:nvSpPr>
        <p:spPr>
          <a:xfrm>
            <a:off x="5602401" y="4723687"/>
            <a:ext cx="384686" cy="3528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0DD3473-7675-83D7-6699-FA9B417388C8}"/>
              </a:ext>
            </a:extLst>
          </p:cNvPr>
          <p:cNvSpPr>
            <a:spLocks/>
          </p:cNvSpPr>
          <p:nvPr/>
        </p:nvSpPr>
        <p:spPr>
          <a:xfrm>
            <a:off x="5301834" y="5466699"/>
            <a:ext cx="4006068" cy="456866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 Metric: Jaccard Index, Dice Coefficient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47023A6-234E-36EF-DB64-4A404DCBA314}"/>
              </a:ext>
            </a:extLst>
          </p:cNvPr>
          <p:cNvSpPr>
            <a:spLocks/>
          </p:cNvSpPr>
          <p:nvPr/>
        </p:nvSpPr>
        <p:spPr>
          <a:xfrm>
            <a:off x="5085672" y="5549254"/>
            <a:ext cx="384686" cy="352855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89AF58-7E16-C32B-C76F-C8C8ED294950}"/>
              </a:ext>
            </a:extLst>
          </p:cNvPr>
          <p:cNvCxnSpPr>
            <a:cxnSpLocks/>
            <a:stCxn id="31" idx="6"/>
            <a:endCxn id="62" idx="2"/>
          </p:cNvCxnSpPr>
          <p:nvPr/>
        </p:nvCxnSpPr>
        <p:spPr>
          <a:xfrm flipV="1">
            <a:off x="4822813" y="3184616"/>
            <a:ext cx="779588" cy="18407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ABBC6B6-0AAF-BCC0-F86F-D6A80AE68DB5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4912040" y="4082911"/>
            <a:ext cx="936892" cy="41993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27EC26B-EADA-E7DB-EBBC-EFB2DA4E56E7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4748230" y="4839804"/>
            <a:ext cx="854171" cy="6031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04FE820-F8EA-B494-2C22-13A7E4F37663}"/>
              </a:ext>
            </a:extLst>
          </p:cNvPr>
          <p:cNvCxnSpPr>
            <a:cxnSpLocks/>
            <a:stCxn id="34" idx="6"/>
            <a:endCxn id="68" idx="2"/>
          </p:cNvCxnSpPr>
          <p:nvPr/>
        </p:nvCxnSpPr>
        <p:spPr>
          <a:xfrm>
            <a:off x="4491249" y="5455778"/>
            <a:ext cx="594423" cy="26990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itle 1">
            <a:extLst>
              <a:ext uri="{FF2B5EF4-FFF2-40B4-BE49-F238E27FC236}">
                <a16:creationId xmlns:a16="http://schemas.microsoft.com/office/drawing/2014/main" id="{D2994C35-A1A1-8069-E4A5-3D5C38316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957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Hyper-parameters</a:t>
            </a:r>
          </a:p>
        </p:txBody>
      </p:sp>
      <p:pic>
        <p:nvPicPr>
          <p:cNvPr id="84" name="Graphic 83" descr="Books outline">
            <a:extLst>
              <a:ext uri="{FF2B5EF4-FFF2-40B4-BE49-F238E27FC236}">
                <a16:creationId xmlns:a16="http://schemas.microsoft.com/office/drawing/2014/main" id="{719355D6-803D-7163-6617-7C59BC6EC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0358" y="2147495"/>
            <a:ext cx="281766" cy="281766"/>
          </a:xfrm>
          <a:prstGeom prst="rect">
            <a:avLst/>
          </a:prstGeom>
        </p:spPr>
      </p:pic>
      <p:pic>
        <p:nvPicPr>
          <p:cNvPr id="86" name="Graphic 85" descr="Alterations &amp; Tailoring outline">
            <a:extLst>
              <a:ext uri="{FF2B5EF4-FFF2-40B4-BE49-F238E27FC236}">
                <a16:creationId xmlns:a16="http://schemas.microsoft.com/office/drawing/2014/main" id="{D544E6B8-DA4B-EFDF-F69A-2AD2496BD5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05873" y="3950612"/>
            <a:ext cx="273757" cy="273757"/>
          </a:xfrm>
          <a:prstGeom prst="rect">
            <a:avLst/>
          </a:prstGeom>
        </p:spPr>
      </p:pic>
      <p:pic>
        <p:nvPicPr>
          <p:cNvPr id="88" name="Graphic 87" descr="Abacus outline">
            <a:extLst>
              <a:ext uri="{FF2B5EF4-FFF2-40B4-BE49-F238E27FC236}">
                <a16:creationId xmlns:a16="http://schemas.microsoft.com/office/drawing/2014/main" id="{FA36D9FA-0605-BEBC-B98C-A089179764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65592" y="3058714"/>
            <a:ext cx="248986" cy="248986"/>
          </a:xfrm>
          <a:prstGeom prst="rect">
            <a:avLst/>
          </a:prstGeom>
        </p:spPr>
      </p:pic>
      <p:pic>
        <p:nvPicPr>
          <p:cNvPr id="90" name="Graphic 89" descr="Downward trend graph outline">
            <a:extLst>
              <a:ext uri="{FF2B5EF4-FFF2-40B4-BE49-F238E27FC236}">
                <a16:creationId xmlns:a16="http://schemas.microsoft.com/office/drawing/2014/main" id="{E740827D-7C0F-46E7-8F02-F7847ECF981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2393" y="4787089"/>
            <a:ext cx="262185" cy="262185"/>
          </a:xfrm>
          <a:prstGeom prst="rect">
            <a:avLst/>
          </a:prstGeom>
        </p:spPr>
      </p:pic>
      <p:pic>
        <p:nvPicPr>
          <p:cNvPr id="92" name="Graphic 91" descr="Linear Graph outline">
            <a:extLst>
              <a:ext uri="{FF2B5EF4-FFF2-40B4-BE49-F238E27FC236}">
                <a16:creationId xmlns:a16="http://schemas.microsoft.com/office/drawing/2014/main" id="{085F2585-DB4F-AB6C-ECCF-F559611CEA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113684" y="5596017"/>
            <a:ext cx="310789" cy="3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811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45" y="41957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Research process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47CCAE5-8F22-76E7-0F71-02E8DA2B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C2E4E0A-6DAE-C089-9425-1FCF897D6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745" y="2190130"/>
            <a:ext cx="5669993" cy="35601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48903C-9651-175D-575B-C99EE055D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483" y="2191227"/>
            <a:ext cx="2941139" cy="373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41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45" y="41957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Desired Results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47CCAE5-8F22-76E7-0F71-02E8DA2B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EC2D358-87E0-6302-7AC4-52AF771ECE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605" y="2570672"/>
            <a:ext cx="5883951" cy="3599527"/>
          </a:xfrm>
          <a:prstGeom prst="rect">
            <a:avLst/>
          </a:prstGeom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D9152E37-39FA-8D79-F979-57D00A8B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53" y="2570671"/>
            <a:ext cx="5883952" cy="359952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61B5715-F04A-226D-4EDC-E1760F515DEC}"/>
              </a:ext>
            </a:extLst>
          </p:cNvPr>
          <p:cNvGrpSpPr/>
          <p:nvPr/>
        </p:nvGrpSpPr>
        <p:grpSpPr>
          <a:xfrm>
            <a:off x="4888210" y="1882869"/>
            <a:ext cx="2280389" cy="466488"/>
            <a:chOff x="807868" y="2099595"/>
            <a:chExt cx="2280389" cy="4664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58E08E-A175-0B9F-FAAD-CABA1119BD06}"/>
                </a:ext>
              </a:extLst>
            </p:cNvPr>
            <p:cNvSpPr txBox="1"/>
            <p:nvPr/>
          </p:nvSpPr>
          <p:spPr>
            <a:xfrm>
              <a:off x="807868" y="2119218"/>
              <a:ext cx="22803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Built with </a:t>
              </a:r>
              <a:r>
                <a:rPr lang="en-US" b="1" dirty="0"/>
                <a:t>React</a:t>
              </a:r>
              <a:endParaRPr lang="en-IL" b="1" dirty="0"/>
            </a:p>
          </p:txBody>
        </p:sp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856999E4-9900-1669-5299-58F9322FE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00" b="90000" l="10000" r="90000">
                          <a14:foregroundMark x1="26667" y1="8056" x2="26667" y2="8056"/>
                          <a14:foregroundMark x1="27778" y1="6944" x2="35833" y2="4722"/>
                          <a14:foregroundMark x1="64167" y1="3056" x2="64167" y2="3056"/>
                          <a14:foregroundMark x1="50000" y1="32222" x2="50000" y2="32222"/>
                          <a14:foregroundMark x1="33611" y1="2500" x2="33611" y2="2500"/>
                          <a14:foregroundMark x1="64167" y1="3056" x2="64167" y2="30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7482" y="2099595"/>
              <a:ext cx="466488" cy="466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38517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654" y="470054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Knee Osteoarthritis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13F02-75C2-D383-7AC4-60657B8B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2</a:t>
            </a:fld>
            <a:endParaRPr lang="en-US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486A65-C005-02FA-9592-9FC86AA6BF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6992748"/>
              </p:ext>
            </p:extLst>
          </p:nvPr>
        </p:nvGraphicFramePr>
        <p:xfrm>
          <a:off x="838200" y="1525125"/>
          <a:ext cx="10350683" cy="5517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2091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867" y="458506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Verification Plan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05974-2755-53FE-A76D-0E832361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974A4-FCFF-4DB9-A073-C4F0BD2E27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AF5F1B-962F-EBEC-D24C-91B3DD48C62B}"/>
              </a:ext>
            </a:extLst>
          </p:cNvPr>
          <p:cNvSpPr txBox="1"/>
          <p:nvPr/>
        </p:nvSpPr>
        <p:spPr>
          <a:xfrm>
            <a:off x="455053" y="432109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 complete test plan to verify our program and network capabilities.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CA421-7C7E-E7C8-1129-D6D80E219CA2}"/>
              </a:ext>
            </a:extLst>
          </p:cNvPr>
          <p:cNvSpPr txBox="1"/>
          <p:nvPr/>
        </p:nvSpPr>
        <p:spPr>
          <a:xfrm>
            <a:off x="323042" y="2733007"/>
            <a:ext cx="541306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Century" panose="02040604050505020304" pitchFamily="18" charset="0"/>
              </a:rPr>
              <a:t>Planned verification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095074C-D280-5235-D4FE-9C79C7D3C56A}"/>
              </a:ext>
            </a:extLst>
          </p:cNvPr>
          <p:cNvSpPr/>
          <p:nvPr/>
        </p:nvSpPr>
        <p:spPr>
          <a:xfrm>
            <a:off x="4262148" y="1837571"/>
            <a:ext cx="3048001" cy="231395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0687AD-49AF-FDC0-79DD-3873B963710A}"/>
              </a:ext>
            </a:extLst>
          </p:cNvPr>
          <p:cNvGrpSpPr/>
          <p:nvPr/>
        </p:nvGrpSpPr>
        <p:grpSpPr>
          <a:xfrm>
            <a:off x="4378683" y="1933999"/>
            <a:ext cx="2826047" cy="2227328"/>
            <a:chOff x="6095997" y="2074803"/>
            <a:chExt cx="2826047" cy="22273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BAD209E-D6A9-2590-23CB-E71752FB208B}"/>
                </a:ext>
              </a:extLst>
            </p:cNvPr>
            <p:cNvSpPr txBox="1"/>
            <p:nvPr/>
          </p:nvSpPr>
          <p:spPr>
            <a:xfrm>
              <a:off x="6095997" y="2074803"/>
              <a:ext cx="922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Century" panose="02040604050505020304" pitchFamily="18" charset="0"/>
                </a:rPr>
                <a:t>01.</a:t>
              </a:r>
              <a:endParaRPr lang="en-US" sz="2400" b="1" dirty="0">
                <a:latin typeface="Century" panose="02040604050505020304" pitchFamily="18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8FA0FF-6C8B-4071-A02D-94B5BEF523D3}"/>
                </a:ext>
              </a:extLst>
            </p:cNvPr>
            <p:cNvSpPr txBox="1"/>
            <p:nvPr/>
          </p:nvSpPr>
          <p:spPr>
            <a:xfrm>
              <a:off x="6248042" y="2601489"/>
              <a:ext cx="9164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/>
                <a:t>Gui</a:t>
              </a:r>
              <a:r>
                <a:rPr lang="en-US" sz="2000" dirty="0"/>
                <a:t>.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6C2743-A236-BF46-7D79-F770B7E12049}"/>
                </a:ext>
              </a:extLst>
            </p:cNvPr>
            <p:cNvSpPr txBox="1"/>
            <p:nvPr/>
          </p:nvSpPr>
          <p:spPr>
            <a:xfrm>
              <a:off x="6273735" y="2947914"/>
              <a:ext cx="2648309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Verify program </a:t>
              </a:r>
              <a:r>
                <a:rPr lang="en-US" sz="1600" dirty="0" err="1"/>
                <a:t>Gui</a:t>
              </a:r>
              <a:r>
                <a:rPr lang="en-US" sz="1600" dirty="0"/>
                <a:t> functionality using </a:t>
              </a:r>
              <a:r>
                <a:rPr lang="en-US" sz="1600" b="1" dirty="0"/>
                <a:t>Cypress</a:t>
              </a:r>
              <a:r>
                <a:rPr lang="en-US" sz="1600" dirty="0"/>
                <a:t> a JavaScript </a:t>
              </a:r>
              <a:r>
                <a:rPr lang="en-US" sz="1600" b="1" dirty="0"/>
                <a:t>end to end testing </a:t>
              </a:r>
              <a:r>
                <a:rPr lang="en-US" sz="1600" dirty="0"/>
                <a:t>framework.</a:t>
              </a:r>
              <a:endParaRPr lang="en-IL" sz="1600" dirty="0"/>
            </a:p>
            <a:p>
              <a:endParaRPr lang="en-US" dirty="0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6913C27-9192-0C2B-A08A-31A2CE08F2BF}"/>
              </a:ext>
            </a:extLst>
          </p:cNvPr>
          <p:cNvSpPr/>
          <p:nvPr/>
        </p:nvSpPr>
        <p:spPr>
          <a:xfrm>
            <a:off x="7768340" y="1837571"/>
            <a:ext cx="3048001" cy="2313950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DDC469-6580-9F87-0C14-BA07940F302E}"/>
              </a:ext>
            </a:extLst>
          </p:cNvPr>
          <p:cNvGrpSpPr/>
          <p:nvPr/>
        </p:nvGrpSpPr>
        <p:grpSpPr>
          <a:xfrm>
            <a:off x="7884875" y="1933999"/>
            <a:ext cx="2724108" cy="2519718"/>
            <a:chOff x="6095997" y="2074803"/>
            <a:chExt cx="2724108" cy="2519718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53A7CCC-2EA4-87FB-5990-5D6E5AEE4B13}"/>
                </a:ext>
              </a:extLst>
            </p:cNvPr>
            <p:cNvSpPr txBox="1"/>
            <p:nvPr/>
          </p:nvSpPr>
          <p:spPr>
            <a:xfrm>
              <a:off x="6095997" y="2074803"/>
              <a:ext cx="922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Century" panose="02040604050505020304" pitchFamily="18" charset="0"/>
                </a:rPr>
                <a:t>02.</a:t>
              </a:r>
              <a:endParaRPr lang="en-US" sz="2400" b="1" dirty="0">
                <a:latin typeface="Century" panose="020406040505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CFCF958-3643-7D53-D2FB-82B0045B6220}"/>
                </a:ext>
              </a:extLst>
            </p:cNvPr>
            <p:cNvSpPr txBox="1"/>
            <p:nvPr/>
          </p:nvSpPr>
          <p:spPr>
            <a:xfrm>
              <a:off x="6264523" y="2620458"/>
              <a:ext cx="2424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Model performance.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63EBE83-28C5-B481-2216-A2D514625589}"/>
                </a:ext>
              </a:extLst>
            </p:cNvPr>
            <p:cNvSpPr txBox="1"/>
            <p:nvPr/>
          </p:nvSpPr>
          <p:spPr>
            <a:xfrm>
              <a:off x="6297452" y="2994083"/>
              <a:ext cx="2522653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Compare the </a:t>
              </a:r>
              <a:r>
                <a:rPr lang="en-US" sz="1600" b="1" dirty="0"/>
                <a:t>training loss </a:t>
              </a:r>
              <a:r>
                <a:rPr lang="en-US" sz="1600" dirty="0"/>
                <a:t>versus </a:t>
              </a:r>
              <a:r>
                <a:rPr lang="en-US" sz="1600" b="1" dirty="0"/>
                <a:t>validation loss </a:t>
              </a:r>
              <a:r>
                <a:rPr lang="en-US" sz="1600" dirty="0"/>
                <a:t>or the </a:t>
              </a:r>
              <a:r>
                <a:rPr lang="en-US" sz="1600" b="1" dirty="0"/>
                <a:t>training accuracy </a:t>
              </a:r>
              <a:r>
                <a:rPr lang="en-US" sz="1600" dirty="0"/>
                <a:t>versus </a:t>
              </a:r>
              <a:r>
                <a:rPr lang="en-US" sz="1600" b="1" dirty="0"/>
                <a:t>validation accuracy</a:t>
              </a:r>
              <a:r>
                <a:rPr lang="en-US" sz="1600" dirty="0"/>
                <a:t> over epochs.</a:t>
              </a:r>
            </a:p>
            <a:p>
              <a:endParaRPr lang="en-US" dirty="0"/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02F26A7E-CA6F-1446-AD68-BEE2922C5143}"/>
              </a:ext>
            </a:extLst>
          </p:cNvPr>
          <p:cNvSpPr/>
          <p:nvPr/>
        </p:nvSpPr>
        <p:spPr>
          <a:xfrm>
            <a:off x="4262148" y="4391660"/>
            <a:ext cx="3048001" cy="2313950"/>
          </a:xfrm>
          <a:prstGeom prst="roundRect">
            <a:avLst/>
          </a:prstGeom>
          <a:solidFill>
            <a:srgbClr val="FF9900"/>
          </a:solidFill>
          <a:ln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132CE6F-355B-71E2-6B7A-0F305245D290}"/>
              </a:ext>
            </a:extLst>
          </p:cNvPr>
          <p:cNvGrpSpPr/>
          <p:nvPr/>
        </p:nvGrpSpPr>
        <p:grpSpPr>
          <a:xfrm>
            <a:off x="4410899" y="4469849"/>
            <a:ext cx="2827681" cy="1773598"/>
            <a:chOff x="6128213" y="2056564"/>
            <a:chExt cx="2827681" cy="177359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A978671-EE65-BB38-FA42-09E4970A50CA}"/>
                </a:ext>
              </a:extLst>
            </p:cNvPr>
            <p:cNvSpPr txBox="1"/>
            <p:nvPr/>
          </p:nvSpPr>
          <p:spPr>
            <a:xfrm>
              <a:off x="6128213" y="2056564"/>
              <a:ext cx="922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Century" panose="02040604050505020304" pitchFamily="18" charset="0"/>
                </a:rPr>
                <a:t>03.</a:t>
              </a:r>
              <a:endParaRPr lang="en-US" sz="2400" b="1" dirty="0">
                <a:latin typeface="Century" panose="02040604050505020304" pitchFamily="18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3B00A10-EA0A-A814-54F1-661621EA5ADE}"/>
                </a:ext>
              </a:extLst>
            </p:cNvPr>
            <p:cNvSpPr txBox="1"/>
            <p:nvPr/>
          </p:nvSpPr>
          <p:spPr>
            <a:xfrm>
              <a:off x="6307585" y="2598557"/>
              <a:ext cx="24230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Model comparison</a:t>
              </a:r>
              <a:r>
                <a:rPr lang="he-IL" sz="2000" dirty="0"/>
                <a:t>.</a:t>
              </a:r>
              <a:endParaRPr lang="en-US" sz="2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5B0184-44A5-3503-04F1-E80B583D438B}"/>
                </a:ext>
              </a:extLst>
            </p:cNvPr>
            <p:cNvSpPr txBox="1"/>
            <p:nvPr/>
          </p:nvSpPr>
          <p:spPr>
            <a:xfrm>
              <a:off x="6307585" y="2968388"/>
              <a:ext cx="264830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Compare loss and accuracy </a:t>
              </a:r>
              <a:r>
                <a:rPr lang="en-US" sz="1600" b="1" dirty="0"/>
                <a:t>between the models</a:t>
              </a:r>
              <a:r>
                <a:rPr lang="en-US" sz="1600" dirty="0"/>
                <a:t>.</a:t>
              </a:r>
            </a:p>
            <a:p>
              <a:endParaRPr lang="en-US" dirty="0"/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7DB1E12-33E3-4B20-F7D6-7E2C6C1C37E0}"/>
              </a:ext>
            </a:extLst>
          </p:cNvPr>
          <p:cNvSpPr/>
          <p:nvPr/>
        </p:nvSpPr>
        <p:spPr>
          <a:xfrm>
            <a:off x="7768340" y="4347785"/>
            <a:ext cx="3048001" cy="2313950"/>
          </a:xfrm>
          <a:prstGeom prst="roundRect">
            <a:avLst/>
          </a:prstGeom>
          <a:solidFill>
            <a:srgbClr val="D2DA66"/>
          </a:solidFill>
          <a:ln>
            <a:solidFill>
              <a:srgbClr val="D2DA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DF929E5-85F7-4B2A-C3C7-12F6494C83CB}"/>
              </a:ext>
            </a:extLst>
          </p:cNvPr>
          <p:cNvGrpSpPr/>
          <p:nvPr/>
        </p:nvGrpSpPr>
        <p:grpSpPr>
          <a:xfrm>
            <a:off x="7878972" y="4379147"/>
            <a:ext cx="2792838" cy="1974610"/>
            <a:chOff x="6090094" y="2009737"/>
            <a:chExt cx="2792838" cy="1974610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A1DC3F-8E9F-C74B-98DD-6C2AC85D18A8}"/>
                </a:ext>
              </a:extLst>
            </p:cNvPr>
            <p:cNvSpPr txBox="1"/>
            <p:nvPr/>
          </p:nvSpPr>
          <p:spPr>
            <a:xfrm>
              <a:off x="6090094" y="2009737"/>
              <a:ext cx="92252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>
                  <a:latin typeface="Century" panose="02040604050505020304" pitchFamily="18" charset="0"/>
                </a:rPr>
                <a:t>04.</a:t>
              </a:r>
              <a:endParaRPr lang="en-US" sz="2400" b="1" dirty="0">
                <a:latin typeface="Century" panose="02040604050505020304" pitchFamily="18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3522A1F-0E8C-FDD3-0FA2-593223FE07B2}"/>
                </a:ext>
              </a:extLst>
            </p:cNvPr>
            <p:cNvSpPr txBox="1"/>
            <p:nvPr/>
          </p:nvSpPr>
          <p:spPr>
            <a:xfrm>
              <a:off x="6264522" y="2492590"/>
              <a:ext cx="14184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Back end</a:t>
              </a:r>
              <a:r>
                <a:rPr lang="he-IL" sz="2000" dirty="0"/>
                <a:t>.</a:t>
              </a:r>
              <a:r>
                <a:rPr lang="en-US" sz="2000" dirty="0"/>
                <a:t> 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CC08979-DA15-C5D3-4F07-83FEC1B7B134}"/>
                </a:ext>
              </a:extLst>
            </p:cNvPr>
            <p:cNvSpPr txBox="1"/>
            <p:nvPr/>
          </p:nvSpPr>
          <p:spPr>
            <a:xfrm>
              <a:off x="6234623" y="2876351"/>
              <a:ext cx="2648309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Unit testing to </a:t>
              </a:r>
              <a:r>
                <a:rPr lang="en-US" sz="1600" b="1" dirty="0"/>
                <a:t>verify APIs </a:t>
              </a:r>
              <a:r>
                <a:rPr lang="en-US" sz="1600" dirty="0"/>
                <a:t>that connect between GUI and the model.</a:t>
              </a:r>
              <a:endParaRPr lang="en-IL" sz="1600" dirty="0"/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3584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158" y="45378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Challenges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B5058C-9E60-8F21-2CAE-C7B66799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974A4-FCFF-4DB9-A073-C4F0BD2E27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FF7662A7-3A22-CA84-A7D2-0CBFD441C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933" b="95225" l="4000" r="95000">
                        <a14:foregroundMark x1="50667" y1="22472" x2="50667" y2="22472"/>
                        <a14:foregroundMark x1="17333" y1="5618" x2="17333" y2="5618"/>
                        <a14:foregroundMark x1="8667" y1="8146" x2="8667" y2="8146"/>
                        <a14:foregroundMark x1="4333" y1="10393" x2="4333" y2="10393"/>
                        <a14:foregroundMark x1="82000" y1="4494" x2="82000" y2="4494"/>
                        <a14:foregroundMark x1="90333" y1="11517" x2="90333" y2="11517"/>
                        <a14:foregroundMark x1="95000" y1="11517" x2="95000" y2="11517"/>
                        <a14:foregroundMark x1="57333" y1="91573" x2="57333" y2="91573"/>
                        <a14:foregroundMark x1="57333" y1="95225" x2="57333" y2="952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371" y="2129057"/>
            <a:ext cx="2671922" cy="31706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A3D6D57-9B27-D85B-08E0-071C53B05F6B}"/>
              </a:ext>
            </a:extLst>
          </p:cNvPr>
          <p:cNvGrpSpPr/>
          <p:nvPr/>
        </p:nvGrpSpPr>
        <p:grpSpPr>
          <a:xfrm>
            <a:off x="966158" y="2914062"/>
            <a:ext cx="4546121" cy="599535"/>
            <a:chOff x="2536165" y="2829465"/>
            <a:chExt cx="2976114" cy="59953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32A81E7-3473-3527-BC08-029434563E93}"/>
                </a:ext>
              </a:extLst>
            </p:cNvPr>
            <p:cNvSpPr/>
            <p:nvPr/>
          </p:nvSpPr>
          <p:spPr>
            <a:xfrm>
              <a:off x="2536165" y="2829465"/>
              <a:ext cx="446135" cy="599535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" panose="02040604050505020304" pitchFamily="18" charset="0"/>
                  <a:ea typeface="+mn-ea"/>
                  <a:cs typeface="+mn-cs"/>
                </a:rPr>
                <a:t>01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EAE940B-5A8C-BC29-B1FF-115E2EB8DFD9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2759233" y="3429000"/>
              <a:ext cx="275304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FA416F8-5637-E62D-06B3-136A518A7CD8}"/>
              </a:ext>
            </a:extLst>
          </p:cNvPr>
          <p:cNvGrpSpPr/>
          <p:nvPr/>
        </p:nvGrpSpPr>
        <p:grpSpPr>
          <a:xfrm>
            <a:off x="966158" y="3960625"/>
            <a:ext cx="4546121" cy="599535"/>
            <a:chOff x="2536165" y="2829465"/>
            <a:chExt cx="2976114" cy="599535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7AD772-00E7-898B-7A1E-B081F76357BB}"/>
                </a:ext>
              </a:extLst>
            </p:cNvPr>
            <p:cNvSpPr/>
            <p:nvPr/>
          </p:nvSpPr>
          <p:spPr>
            <a:xfrm>
              <a:off x="2536165" y="2829465"/>
              <a:ext cx="446135" cy="599535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" panose="02040604050505020304" pitchFamily="18" charset="0"/>
                  <a:ea typeface="+mn-ea"/>
                  <a:cs typeface="+mn-cs"/>
                </a:rPr>
                <a:t>02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endParaRP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4F8126-A93A-DACD-BD45-CB6CCA187703}"/>
                </a:ext>
              </a:extLst>
            </p:cNvPr>
            <p:cNvCxnSpPr>
              <a:cxnSpLocks/>
              <a:stCxn id="20" idx="4"/>
            </p:cNvCxnSpPr>
            <p:nvPr/>
          </p:nvCxnSpPr>
          <p:spPr>
            <a:xfrm>
              <a:off x="2759233" y="3429000"/>
              <a:ext cx="2753046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B0857E1-F98A-697E-D72F-E48DB7605025}"/>
              </a:ext>
            </a:extLst>
          </p:cNvPr>
          <p:cNvGrpSpPr/>
          <p:nvPr/>
        </p:nvGrpSpPr>
        <p:grpSpPr>
          <a:xfrm>
            <a:off x="6420308" y="2939575"/>
            <a:ext cx="4561118" cy="599535"/>
            <a:chOff x="6679723" y="2915729"/>
            <a:chExt cx="2991313" cy="59953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535AD74-F9E9-BA70-9161-5E2BCE46353D}"/>
                </a:ext>
              </a:extLst>
            </p:cNvPr>
            <p:cNvSpPr/>
            <p:nvPr/>
          </p:nvSpPr>
          <p:spPr>
            <a:xfrm>
              <a:off x="9225136" y="2915729"/>
              <a:ext cx="445900" cy="599535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" panose="02040604050505020304" pitchFamily="18" charset="0"/>
                  <a:ea typeface="+mn-ea"/>
                  <a:cs typeface="+mn-cs"/>
                </a:rPr>
                <a:t>03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583A4CA-2641-C797-AE8E-C15C7605CEC9}"/>
                </a:ext>
              </a:extLst>
            </p:cNvPr>
            <p:cNvCxnSpPr>
              <a:cxnSpLocks/>
              <a:endCxn id="23" idx="4"/>
            </p:cNvCxnSpPr>
            <p:nvPr/>
          </p:nvCxnSpPr>
          <p:spPr>
            <a:xfrm>
              <a:off x="6679723" y="3515264"/>
              <a:ext cx="2768363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0853C7-991F-0785-009E-B78167BC36B7}"/>
              </a:ext>
            </a:extLst>
          </p:cNvPr>
          <p:cNvGrpSpPr/>
          <p:nvPr/>
        </p:nvGrpSpPr>
        <p:grpSpPr>
          <a:xfrm>
            <a:off x="6420930" y="3950591"/>
            <a:ext cx="4560496" cy="609569"/>
            <a:chOff x="6680344" y="2915729"/>
            <a:chExt cx="3234905" cy="609569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CD41E683-B22F-A022-185F-47AD34D82FB9}"/>
                </a:ext>
              </a:extLst>
            </p:cNvPr>
            <p:cNvSpPr/>
            <p:nvPr/>
          </p:nvSpPr>
          <p:spPr>
            <a:xfrm>
              <a:off x="9432971" y="2915729"/>
              <a:ext cx="482278" cy="599535"/>
            </a:xfrm>
            <a:prstGeom prst="ellipse">
              <a:avLst/>
            </a:prstGeom>
            <a:solidFill>
              <a:srgbClr val="D2DA66"/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entury" panose="02040604050505020304" pitchFamily="18" charset="0"/>
                  <a:ea typeface="+mn-ea"/>
                  <a:cs typeface="+mn-cs"/>
                </a:rPr>
                <a:t>04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" panose="02040604050505020304" pitchFamily="18" charset="0"/>
                <a:ea typeface="+mn-ea"/>
                <a:cs typeface="+mn-cs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F799081-9D1B-994A-BA26-4EFB6166934C}"/>
                </a:ext>
              </a:extLst>
            </p:cNvPr>
            <p:cNvCxnSpPr>
              <a:cxnSpLocks/>
              <a:endCxn id="27" idx="4"/>
            </p:cNvCxnSpPr>
            <p:nvPr/>
          </p:nvCxnSpPr>
          <p:spPr>
            <a:xfrm flipV="1">
              <a:off x="6680344" y="3515264"/>
              <a:ext cx="2993766" cy="10034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FBB4441E-73BE-0ECF-3B50-4708D75A99EC}"/>
              </a:ext>
            </a:extLst>
          </p:cNvPr>
          <p:cNvSpPr txBox="1"/>
          <p:nvPr/>
        </p:nvSpPr>
        <p:spPr>
          <a:xfrm>
            <a:off x="1728516" y="2613664"/>
            <a:ext cx="29955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 order to succeed our work will need to generate </a:t>
            </a:r>
            <a:r>
              <a:rPr lang="en-US" b="1" dirty="0"/>
              <a:t>extremely high accuracy.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F1EF0C-7B86-B4BF-FF04-2A7B0F0FBC99}"/>
              </a:ext>
            </a:extLst>
          </p:cNvPr>
          <p:cNvSpPr txBox="1"/>
          <p:nvPr/>
        </p:nvSpPr>
        <p:spPr>
          <a:xfrm>
            <a:off x="1647645" y="3913829"/>
            <a:ext cx="36899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It is </a:t>
            </a:r>
            <a:r>
              <a:rPr lang="en-US" b="1" dirty="0"/>
              <a:t>hard to determine </a:t>
            </a:r>
            <a:r>
              <a:rPr lang="en-US" dirty="0"/>
              <a:t>in advance which model will perform best.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DBB103C-51B5-E4F9-E028-0CA5503956C4}"/>
              </a:ext>
            </a:extLst>
          </p:cNvPr>
          <p:cNvSpPr txBox="1"/>
          <p:nvPr/>
        </p:nvSpPr>
        <p:spPr>
          <a:xfrm>
            <a:off x="6934919" y="3076603"/>
            <a:ext cx="32912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High variance </a:t>
            </a:r>
            <a:r>
              <a:rPr lang="en-US" dirty="0"/>
              <a:t>of bones in scans.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AE8020A-6D25-0C93-51F6-13F5A68FFE2C}"/>
              </a:ext>
            </a:extLst>
          </p:cNvPr>
          <p:cNvSpPr txBox="1"/>
          <p:nvPr/>
        </p:nvSpPr>
        <p:spPr>
          <a:xfrm>
            <a:off x="6985240" y="4061243"/>
            <a:ext cx="3366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Small dataset.</a:t>
            </a:r>
            <a:endParaRPr lang="en-IL" b="1" dirty="0"/>
          </a:p>
        </p:txBody>
      </p:sp>
    </p:spTree>
    <p:extLst>
      <p:ext uri="{BB962C8B-B14F-4D97-AF65-F5344CB8AC3E}">
        <p14:creationId xmlns:p14="http://schemas.microsoft.com/office/powerpoint/2010/main" val="2396926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49F2-A8CE-7F07-B309-247D92A5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86" y="275486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Desired</a:t>
            </a:r>
            <a:r>
              <a:rPr lang="en-US" b="1" dirty="0">
                <a:solidFill>
                  <a:srgbClr val="FFFFFF"/>
                </a:solidFill>
              </a:rPr>
              <a:t> Results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67F8710-0D55-9099-5AA1-0B34E0E57585}"/>
              </a:ext>
            </a:extLst>
          </p:cNvPr>
          <p:cNvSpPr txBox="1"/>
          <p:nvPr/>
        </p:nvSpPr>
        <p:spPr>
          <a:xfrm>
            <a:off x="5791200" y="440701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B34425A-C4EC-24FC-50C5-18B41CBC22D6}"/>
              </a:ext>
            </a:extLst>
          </p:cNvPr>
          <p:cNvGrpSpPr/>
          <p:nvPr/>
        </p:nvGrpSpPr>
        <p:grpSpPr>
          <a:xfrm>
            <a:off x="1755718" y="2622779"/>
            <a:ext cx="1872343" cy="1944914"/>
            <a:chOff x="1710775" y="2837543"/>
            <a:chExt cx="1872343" cy="1944914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27" name="Circle: Hollow 26">
              <a:extLst>
                <a:ext uri="{FF2B5EF4-FFF2-40B4-BE49-F238E27FC236}">
                  <a16:creationId xmlns:a16="http://schemas.microsoft.com/office/drawing/2014/main" id="{6980344C-4CDA-DA7B-A837-BC611D6F4BFC}"/>
                </a:ext>
              </a:extLst>
            </p:cNvPr>
            <p:cNvSpPr/>
            <p:nvPr/>
          </p:nvSpPr>
          <p:spPr>
            <a:xfrm>
              <a:off x="1710775" y="2837543"/>
              <a:ext cx="1872343" cy="1944914"/>
            </a:xfrm>
            <a:prstGeom prst="donut">
              <a:avLst>
                <a:gd name="adj" fmla="val 5593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tx2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23EE04F-D374-CBA7-3EA9-9EBD37C23F7A}"/>
                </a:ext>
              </a:extLst>
            </p:cNvPr>
            <p:cNvSpPr/>
            <p:nvPr/>
          </p:nvSpPr>
          <p:spPr>
            <a:xfrm>
              <a:off x="2059976" y="3196771"/>
              <a:ext cx="1173939" cy="12138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Graphic 4" descr="Question Mark with solid fill">
              <a:extLst>
                <a:ext uri="{FF2B5EF4-FFF2-40B4-BE49-F238E27FC236}">
                  <a16:creationId xmlns:a16="http://schemas.microsoft.com/office/drawing/2014/main" id="{553ABEA8-AEFD-BF50-A2B7-044175A0D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65947" y="3429000"/>
              <a:ext cx="762000" cy="762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5A06F0-BCA2-4DC6-9DC0-7852C1E662F4}"/>
              </a:ext>
            </a:extLst>
          </p:cNvPr>
          <p:cNvGrpSpPr/>
          <p:nvPr/>
        </p:nvGrpSpPr>
        <p:grpSpPr>
          <a:xfrm>
            <a:off x="4892317" y="1654163"/>
            <a:ext cx="1872343" cy="1944914"/>
            <a:chOff x="1710775" y="2837543"/>
            <a:chExt cx="1872343" cy="194491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Circle: Hollow 30">
              <a:extLst>
                <a:ext uri="{FF2B5EF4-FFF2-40B4-BE49-F238E27FC236}">
                  <a16:creationId xmlns:a16="http://schemas.microsoft.com/office/drawing/2014/main" id="{E7CC11B9-6A3B-2938-04D7-31AC565EBAD4}"/>
                </a:ext>
              </a:extLst>
            </p:cNvPr>
            <p:cNvSpPr/>
            <p:nvPr/>
          </p:nvSpPr>
          <p:spPr>
            <a:xfrm>
              <a:off x="1710775" y="2837543"/>
              <a:ext cx="1872343" cy="1944914"/>
            </a:xfrm>
            <a:prstGeom prst="donut">
              <a:avLst>
                <a:gd name="adj" fmla="val 5593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solidFill>
                <a:schemeClr val="accent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AE1E73F-0519-E635-E95C-9451C35740C8}"/>
                </a:ext>
              </a:extLst>
            </p:cNvPr>
            <p:cNvSpPr/>
            <p:nvPr/>
          </p:nvSpPr>
          <p:spPr>
            <a:xfrm>
              <a:off x="2059976" y="3196771"/>
              <a:ext cx="1173939" cy="12138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Graphic 32" descr="Lights On with solid fill">
              <a:extLst>
                <a:ext uri="{FF2B5EF4-FFF2-40B4-BE49-F238E27FC236}">
                  <a16:creationId xmlns:a16="http://schemas.microsoft.com/office/drawing/2014/main" id="{666FE5F2-2F64-DDD5-9317-01ABF44AD6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265947" y="3429000"/>
              <a:ext cx="762000" cy="7620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41DBFF-F5F6-F4A7-3B41-BEC4B2D33859}"/>
              </a:ext>
            </a:extLst>
          </p:cNvPr>
          <p:cNvGrpSpPr/>
          <p:nvPr/>
        </p:nvGrpSpPr>
        <p:grpSpPr>
          <a:xfrm>
            <a:off x="8563939" y="2623192"/>
            <a:ext cx="1872343" cy="1944914"/>
            <a:chOff x="1710775" y="2837543"/>
            <a:chExt cx="1872343" cy="194491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5" name="Circle: Hollow 34">
              <a:extLst>
                <a:ext uri="{FF2B5EF4-FFF2-40B4-BE49-F238E27FC236}">
                  <a16:creationId xmlns:a16="http://schemas.microsoft.com/office/drawing/2014/main" id="{7CF96314-0E05-1B96-1C78-476E57FD6D80}"/>
                </a:ext>
              </a:extLst>
            </p:cNvPr>
            <p:cNvSpPr/>
            <p:nvPr/>
          </p:nvSpPr>
          <p:spPr>
            <a:xfrm>
              <a:off x="1710775" y="2837543"/>
              <a:ext cx="1872343" cy="1944914"/>
            </a:xfrm>
            <a:prstGeom prst="donut">
              <a:avLst>
                <a:gd name="adj" fmla="val 5593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BEE35E9-2487-BEBB-6AF6-06DA513D60E5}"/>
                </a:ext>
              </a:extLst>
            </p:cNvPr>
            <p:cNvSpPr/>
            <p:nvPr/>
          </p:nvSpPr>
          <p:spPr>
            <a:xfrm>
              <a:off x="2059976" y="3196771"/>
              <a:ext cx="1173939" cy="12138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Graphic 36" descr="Document with solid fill">
              <a:extLst>
                <a:ext uri="{FF2B5EF4-FFF2-40B4-BE49-F238E27FC236}">
                  <a16:creationId xmlns:a16="http://schemas.microsoft.com/office/drawing/2014/main" id="{6971068E-8E2F-975E-1A81-03BC5CB99C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2265947" y="3429000"/>
              <a:ext cx="762000" cy="762000"/>
            </a:xfrm>
            <a:prstGeom prst="rect">
              <a:avLst/>
            </a:prstGeom>
          </p:spPr>
        </p:pic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B1C9FDB-C1D6-BEE4-3465-B11659E0CCFD}"/>
              </a:ext>
            </a:extLst>
          </p:cNvPr>
          <p:cNvCxnSpPr>
            <a:cxnSpLocks/>
          </p:cNvCxnSpPr>
          <p:nvPr/>
        </p:nvCxnSpPr>
        <p:spPr>
          <a:xfrm flipV="1">
            <a:off x="3461704" y="2622779"/>
            <a:ext cx="1342884" cy="384739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2DD3354-9A43-01A8-E1CB-95D3A60B2663}"/>
              </a:ext>
            </a:extLst>
          </p:cNvPr>
          <p:cNvCxnSpPr>
            <a:cxnSpLocks/>
          </p:cNvCxnSpPr>
          <p:nvPr/>
        </p:nvCxnSpPr>
        <p:spPr>
          <a:xfrm>
            <a:off x="6904027" y="2564746"/>
            <a:ext cx="1592253" cy="437260"/>
          </a:xfrm>
          <a:prstGeom prst="line">
            <a:avLst/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6F3D88-8D12-534B-5FFA-3BD2CBE84615}"/>
              </a:ext>
            </a:extLst>
          </p:cNvPr>
          <p:cNvSpPr txBox="1"/>
          <p:nvPr/>
        </p:nvSpPr>
        <p:spPr>
          <a:xfrm>
            <a:off x="2104919" y="4682747"/>
            <a:ext cx="161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2">
                    <a:lumMod val="75000"/>
                  </a:schemeClr>
                </a:solidFill>
                <a:latin typeface="Century" panose="02040604050505020304" pitchFamily="18" charset="0"/>
              </a:rPr>
              <a:t>Problem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99E3A50-3F3A-CA93-B2E8-947FDA11E5FE}"/>
              </a:ext>
            </a:extLst>
          </p:cNvPr>
          <p:cNvSpPr txBox="1"/>
          <p:nvPr/>
        </p:nvSpPr>
        <p:spPr>
          <a:xfrm>
            <a:off x="8963305" y="4618532"/>
            <a:ext cx="161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  <a:latin typeface="Century" panose="02040604050505020304" pitchFamily="18" charset="0"/>
              </a:rPr>
              <a:t>Result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83A615B-18A0-3530-D453-F11A62BF7A22}"/>
              </a:ext>
            </a:extLst>
          </p:cNvPr>
          <p:cNvSpPr txBox="1"/>
          <p:nvPr/>
        </p:nvSpPr>
        <p:spPr>
          <a:xfrm>
            <a:off x="5076499" y="3666370"/>
            <a:ext cx="16141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Century" panose="02040604050505020304" pitchFamily="18" charset="0"/>
              </a:rPr>
              <a:t>Solution</a:t>
            </a:r>
            <a:endParaRPr lang="en-US" sz="2000" b="1" dirty="0">
              <a:solidFill>
                <a:srgbClr val="7030A0"/>
              </a:solidFill>
              <a:latin typeface="Century" panose="02040604050505020304" pitchFamily="18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BAD7C5-AB2D-3FE9-BEC1-6D03958489D3}"/>
              </a:ext>
            </a:extLst>
          </p:cNvPr>
          <p:cNvSpPr txBox="1"/>
          <p:nvPr/>
        </p:nvSpPr>
        <p:spPr>
          <a:xfrm>
            <a:off x="1968781" y="5167074"/>
            <a:ext cx="23530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Bone segmentation takes a </a:t>
            </a:r>
            <a:r>
              <a:rPr lang="en-US" sz="1600" b="1" dirty="0"/>
              <a:t>long time</a:t>
            </a:r>
            <a:r>
              <a:rPr lang="en-US" sz="1600" dirty="0"/>
              <a:t> with current methods.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CC13068-A409-D32A-19CB-13C3ADB51030}"/>
              </a:ext>
            </a:extLst>
          </p:cNvPr>
          <p:cNvSpPr txBox="1"/>
          <p:nvPr/>
        </p:nvSpPr>
        <p:spPr>
          <a:xfrm>
            <a:off x="1968781" y="6004281"/>
            <a:ext cx="235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Lacks </a:t>
            </a:r>
            <a:r>
              <a:rPr lang="en-US" sz="1600" b="1" dirty="0"/>
              <a:t>accuracy.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9351E35-1411-5F19-FD09-95DC5CF85970}"/>
              </a:ext>
            </a:extLst>
          </p:cNvPr>
          <p:cNvSpPr txBox="1"/>
          <p:nvPr/>
        </p:nvSpPr>
        <p:spPr>
          <a:xfrm>
            <a:off x="5034363" y="4222847"/>
            <a:ext cx="235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Deep neural network</a:t>
            </a:r>
            <a:endParaRPr lang="en-US" sz="16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63EE794-2D3B-654B-AFAE-6733A6731BEF}"/>
              </a:ext>
            </a:extLst>
          </p:cNvPr>
          <p:cNvSpPr txBox="1"/>
          <p:nvPr/>
        </p:nvSpPr>
        <p:spPr>
          <a:xfrm>
            <a:off x="5022149" y="4601447"/>
            <a:ext cx="23530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Bone edge detection</a:t>
            </a:r>
            <a:endParaRPr lang="en-US" sz="16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97880E9-2F7F-BF42-FBD4-5083BCB497D5}"/>
              </a:ext>
            </a:extLst>
          </p:cNvPr>
          <p:cNvSpPr txBox="1"/>
          <p:nvPr/>
        </p:nvSpPr>
        <p:spPr>
          <a:xfrm>
            <a:off x="5022148" y="4956303"/>
            <a:ext cx="2353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Hyper parameter optimization</a:t>
            </a:r>
            <a:endParaRPr lang="en-US" sz="1600" b="1" dirty="0"/>
          </a:p>
        </p:txBody>
      </p:sp>
      <p:pic>
        <p:nvPicPr>
          <p:cNvPr id="53" name="Graphic 52" descr="Stopwatch 75% with solid fill">
            <a:extLst>
              <a:ext uri="{FF2B5EF4-FFF2-40B4-BE49-F238E27FC236}">
                <a16:creationId xmlns:a16="http://schemas.microsoft.com/office/drawing/2014/main" id="{BAF45BEA-AE07-D849-70A6-34B8122F2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6719" y="5535420"/>
            <a:ext cx="271575" cy="271575"/>
          </a:xfrm>
          <a:prstGeom prst="rect">
            <a:avLst/>
          </a:prstGeom>
        </p:spPr>
      </p:pic>
      <p:pic>
        <p:nvPicPr>
          <p:cNvPr id="55" name="Graphic 54" descr="Bullseye with solid fill">
            <a:extLst>
              <a:ext uri="{FF2B5EF4-FFF2-40B4-BE49-F238E27FC236}">
                <a16:creationId xmlns:a16="http://schemas.microsoft.com/office/drawing/2014/main" id="{06D08BE1-8F1F-4DB7-72BE-052AA01819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16435" y="5172708"/>
            <a:ext cx="261859" cy="26185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0A412C1-24D7-7F08-B383-DBBD194DE784}"/>
              </a:ext>
            </a:extLst>
          </p:cNvPr>
          <p:cNvSpPr txBox="1"/>
          <p:nvPr/>
        </p:nvSpPr>
        <p:spPr>
          <a:xfrm>
            <a:off x="8678296" y="5131896"/>
            <a:ext cx="267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High accuracy </a:t>
            </a:r>
            <a:r>
              <a:rPr lang="en-US" sz="1600" dirty="0"/>
              <a:t>segmentation</a:t>
            </a:r>
            <a:endParaRPr lang="en-US" sz="1600" b="1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316B766-013C-E0DA-B275-A6DA44B2C937}"/>
              </a:ext>
            </a:extLst>
          </p:cNvPr>
          <p:cNvSpPr txBox="1"/>
          <p:nvPr/>
        </p:nvSpPr>
        <p:spPr>
          <a:xfrm>
            <a:off x="8678296" y="5501931"/>
            <a:ext cx="267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Time save </a:t>
            </a:r>
            <a:r>
              <a:rPr lang="en-US" sz="1600" dirty="0"/>
              <a:t>for doctors</a:t>
            </a:r>
            <a:endParaRPr lang="en-US" sz="1600" b="1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CEB1638-0183-6B6E-B857-D7AD7F52FE81}"/>
              </a:ext>
            </a:extLst>
          </p:cNvPr>
          <p:cNvSpPr txBox="1"/>
          <p:nvPr/>
        </p:nvSpPr>
        <p:spPr>
          <a:xfrm>
            <a:off x="8678296" y="5877970"/>
            <a:ext cx="26740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Increased </a:t>
            </a:r>
            <a:r>
              <a:rPr lang="en-US" sz="1600" b="1" dirty="0"/>
              <a:t>patient satisfaction</a:t>
            </a:r>
          </a:p>
        </p:txBody>
      </p:sp>
      <p:pic>
        <p:nvPicPr>
          <p:cNvPr id="60" name="Graphic 59" descr="Network with solid fill">
            <a:extLst>
              <a:ext uri="{FF2B5EF4-FFF2-40B4-BE49-F238E27FC236}">
                <a16:creationId xmlns:a16="http://schemas.microsoft.com/office/drawing/2014/main" id="{63101231-E966-F0C5-AEA7-12E057A236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6381" y="4279578"/>
            <a:ext cx="261668" cy="261668"/>
          </a:xfrm>
          <a:prstGeom prst="rect">
            <a:avLst/>
          </a:prstGeom>
        </p:spPr>
      </p:pic>
      <p:pic>
        <p:nvPicPr>
          <p:cNvPr id="62" name="Graphic 61" descr="Bone with solid fill">
            <a:extLst>
              <a:ext uri="{FF2B5EF4-FFF2-40B4-BE49-F238E27FC236}">
                <a16:creationId xmlns:a16="http://schemas.microsoft.com/office/drawing/2014/main" id="{D20DAE5C-C1DE-56F0-CA38-3B53E0EB224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847947" y="4661606"/>
            <a:ext cx="218536" cy="218536"/>
          </a:xfrm>
          <a:prstGeom prst="rect">
            <a:avLst/>
          </a:prstGeom>
        </p:spPr>
      </p:pic>
      <p:pic>
        <p:nvPicPr>
          <p:cNvPr id="64" name="Graphic 63" descr="Decision chart with solid fill">
            <a:extLst>
              <a:ext uri="{FF2B5EF4-FFF2-40B4-BE49-F238E27FC236}">
                <a16:creationId xmlns:a16="http://schemas.microsoft.com/office/drawing/2014/main" id="{D50F7181-A441-8A7F-8337-038B11B6FA1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868219" y="5128101"/>
            <a:ext cx="219830" cy="219830"/>
          </a:xfrm>
          <a:prstGeom prst="rect">
            <a:avLst/>
          </a:prstGeom>
        </p:spPr>
      </p:pic>
      <p:pic>
        <p:nvPicPr>
          <p:cNvPr id="66" name="Graphic 65" descr="Target with solid fill">
            <a:extLst>
              <a:ext uri="{FF2B5EF4-FFF2-40B4-BE49-F238E27FC236}">
                <a16:creationId xmlns:a16="http://schemas.microsoft.com/office/drawing/2014/main" id="{53E1EF9F-C588-9A52-D29C-CF48859D90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693135" y="6047247"/>
            <a:ext cx="271575" cy="271575"/>
          </a:xfrm>
          <a:prstGeom prst="rect">
            <a:avLst/>
          </a:prstGeom>
        </p:spPr>
      </p:pic>
      <p:pic>
        <p:nvPicPr>
          <p:cNvPr id="68" name="Graphic 67" descr="Hourglass 30% with solid fill">
            <a:extLst>
              <a:ext uri="{FF2B5EF4-FFF2-40B4-BE49-F238E27FC236}">
                <a16:creationId xmlns:a16="http://schemas.microsoft.com/office/drawing/2014/main" id="{88F65675-E322-5736-A423-EB2BA72A16D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693134" y="5228893"/>
            <a:ext cx="271575" cy="271575"/>
          </a:xfrm>
          <a:prstGeom prst="rect">
            <a:avLst/>
          </a:prstGeom>
        </p:spPr>
      </p:pic>
      <p:pic>
        <p:nvPicPr>
          <p:cNvPr id="70" name="Graphic 69" descr="Sunglasses face with solid fill with solid fill">
            <a:extLst>
              <a:ext uri="{FF2B5EF4-FFF2-40B4-BE49-F238E27FC236}">
                <a16:creationId xmlns:a16="http://schemas.microsoft.com/office/drawing/2014/main" id="{4D1E5A62-2CF8-5FA3-95ED-A9963E4F0C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406719" y="5909709"/>
            <a:ext cx="270294" cy="270294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A6A750EF-1A2E-C273-9AA6-A1649C56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974A4-FCFF-4DB9-A073-C4F0BD2E27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0284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9737" y="463363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Summary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C05974-2755-53FE-A76D-0E8323612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974A4-FCFF-4DB9-A073-C4F0BD2E27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BD9C95-56A6-4120-D9BA-5DBE6AFAE40A}"/>
              </a:ext>
            </a:extLst>
          </p:cNvPr>
          <p:cNvSpPr txBox="1"/>
          <p:nvPr/>
        </p:nvSpPr>
        <p:spPr>
          <a:xfrm>
            <a:off x="838200" y="1995743"/>
            <a:ext cx="9429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4C21A99-ECB4-F0F6-2851-45B8356D50E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477731"/>
              </p:ext>
            </p:extLst>
          </p:nvPr>
        </p:nvGraphicFramePr>
        <p:xfrm>
          <a:off x="1144255" y="1642968"/>
          <a:ext cx="9627437" cy="5156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phic 6" descr="Body builder with solid fill">
            <a:extLst>
              <a:ext uri="{FF2B5EF4-FFF2-40B4-BE49-F238E27FC236}">
                <a16:creationId xmlns:a16="http://schemas.microsoft.com/office/drawing/2014/main" id="{FAA1E491-5CB1-C855-80CA-E31C4D85D9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1049" y="6126282"/>
            <a:ext cx="412630" cy="412630"/>
          </a:xfrm>
          <a:prstGeom prst="rect">
            <a:avLst/>
          </a:prstGeom>
        </p:spPr>
      </p:pic>
      <p:pic>
        <p:nvPicPr>
          <p:cNvPr id="11" name="Graphic 10" descr="Clipboard Mixed with solid fill">
            <a:extLst>
              <a:ext uri="{FF2B5EF4-FFF2-40B4-BE49-F238E27FC236}">
                <a16:creationId xmlns:a16="http://schemas.microsoft.com/office/drawing/2014/main" id="{DC8070DD-A7B8-DA2B-140B-207DA2BD10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32801" y="5545156"/>
            <a:ext cx="369332" cy="369332"/>
          </a:xfrm>
          <a:prstGeom prst="rect">
            <a:avLst/>
          </a:prstGeom>
        </p:spPr>
      </p:pic>
      <p:pic>
        <p:nvPicPr>
          <p:cNvPr id="15" name="Graphic 14" descr="Hockey Stick Curve Graph with solid fill">
            <a:extLst>
              <a:ext uri="{FF2B5EF4-FFF2-40B4-BE49-F238E27FC236}">
                <a16:creationId xmlns:a16="http://schemas.microsoft.com/office/drawing/2014/main" id="{918C9F20-FF3B-0BDD-12A3-23FF6A0C1E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247259" y="4874366"/>
            <a:ext cx="340666" cy="340666"/>
          </a:xfrm>
          <a:prstGeom prst="rect">
            <a:avLst/>
          </a:prstGeom>
        </p:spPr>
      </p:pic>
      <p:pic>
        <p:nvPicPr>
          <p:cNvPr id="18" name="Graphic 17" descr="Arrow circle with solid fill">
            <a:extLst>
              <a:ext uri="{FF2B5EF4-FFF2-40B4-BE49-F238E27FC236}">
                <a16:creationId xmlns:a16="http://schemas.microsoft.com/office/drawing/2014/main" id="{E1D9743C-CC4A-DE5B-596F-0712B411D34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92879" y="4275147"/>
            <a:ext cx="435557" cy="435557"/>
          </a:xfrm>
          <a:prstGeom prst="rect">
            <a:avLst/>
          </a:prstGeom>
        </p:spPr>
      </p:pic>
      <p:pic>
        <p:nvPicPr>
          <p:cNvPr id="20" name="Graphic 19" descr="Venn diagram with solid fill">
            <a:extLst>
              <a:ext uri="{FF2B5EF4-FFF2-40B4-BE49-F238E27FC236}">
                <a16:creationId xmlns:a16="http://schemas.microsoft.com/office/drawing/2014/main" id="{A2A74337-EA8C-AC77-BBA6-5EF44F47E90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53517" y="3604508"/>
            <a:ext cx="369332" cy="369332"/>
          </a:xfrm>
          <a:prstGeom prst="rect">
            <a:avLst/>
          </a:prstGeom>
        </p:spPr>
      </p:pic>
      <p:pic>
        <p:nvPicPr>
          <p:cNvPr id="22" name="Graphic 21" descr="Hammer with solid fill">
            <a:extLst>
              <a:ext uri="{FF2B5EF4-FFF2-40B4-BE49-F238E27FC236}">
                <a16:creationId xmlns:a16="http://schemas.microsoft.com/office/drawing/2014/main" id="{EC2FEC70-513B-179C-F32E-FD1ADC7A6B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57650" y="3067069"/>
            <a:ext cx="253042" cy="253042"/>
          </a:xfrm>
          <a:prstGeom prst="rect">
            <a:avLst/>
          </a:prstGeom>
        </p:spPr>
      </p:pic>
      <p:pic>
        <p:nvPicPr>
          <p:cNvPr id="24" name="Graphic 23" descr="Puzzle with solid fill">
            <a:extLst>
              <a:ext uri="{FF2B5EF4-FFF2-40B4-BE49-F238E27FC236}">
                <a16:creationId xmlns:a16="http://schemas.microsoft.com/office/drawing/2014/main" id="{45D76CF9-35B7-634F-A7D4-DBCF0293FA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620883" y="2365075"/>
            <a:ext cx="292771" cy="292771"/>
          </a:xfrm>
          <a:prstGeom prst="rect">
            <a:avLst/>
          </a:prstGeom>
        </p:spPr>
      </p:pic>
      <p:pic>
        <p:nvPicPr>
          <p:cNvPr id="26" name="Graphic 25" descr="Scientist male with solid fill">
            <a:extLst>
              <a:ext uri="{FF2B5EF4-FFF2-40B4-BE49-F238E27FC236}">
                <a16:creationId xmlns:a16="http://schemas.microsoft.com/office/drawing/2014/main" id="{9A27819C-7188-E5FE-B5D8-B22E542B6EF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183425" y="1702164"/>
            <a:ext cx="369332" cy="369332"/>
          </a:xfrm>
          <a:prstGeom prst="rect">
            <a:avLst/>
          </a:prstGeom>
        </p:spPr>
      </p:pic>
      <p:pic>
        <p:nvPicPr>
          <p:cNvPr id="28" name="Picture 27" descr="Logo&#10;&#10;Description automatically generated with medium confidence">
            <a:extLst>
              <a:ext uri="{FF2B5EF4-FFF2-40B4-BE49-F238E27FC236}">
                <a16:creationId xmlns:a16="http://schemas.microsoft.com/office/drawing/2014/main" id="{B6BD161B-0CE7-57A7-6664-EB677AAA0D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8051">
            <a:off x="9442701" y="4180064"/>
            <a:ext cx="1301340" cy="31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688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37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 is a neural network? A computer scientist explains">
            <a:extLst>
              <a:ext uri="{FF2B5EF4-FFF2-40B4-BE49-F238E27FC236}">
                <a16:creationId xmlns:a16="http://schemas.microsoft.com/office/drawing/2014/main" id="{0C4E05D2-257C-D19E-FDD7-03D05450A4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" r="-1" b="2367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88FDEF1-952B-9228-8D39-F0DB783A0B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1500" b="1" dirty="0">
                <a:solidFill>
                  <a:srgbClr val="FFFFFF"/>
                </a:solidFill>
              </a:rPr>
              <a:t>Thank you.</a:t>
            </a:r>
            <a:br>
              <a:rPr lang="en-US" sz="11500" b="1" dirty="0">
                <a:solidFill>
                  <a:srgbClr val="FFFFFF"/>
                </a:solidFill>
              </a:rPr>
            </a:br>
            <a:r>
              <a:rPr lang="en-US" sz="11500" b="1" dirty="0">
                <a:solidFill>
                  <a:srgbClr val="FFFFFF"/>
                </a:solidFill>
              </a:rPr>
              <a:t>Any questions?</a:t>
            </a:r>
          </a:p>
        </p:txBody>
      </p:sp>
      <p:sp>
        <p:nvSpPr>
          <p:cNvPr id="1045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216C48-B583-B6E7-5004-BD3C0BE3B40E}"/>
              </a:ext>
            </a:extLst>
          </p:cNvPr>
          <p:cNvSpPr txBox="1"/>
          <p:nvPr/>
        </p:nvSpPr>
        <p:spPr>
          <a:xfrm>
            <a:off x="4168140" y="346499"/>
            <a:ext cx="339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>
                <a:solidFill>
                  <a:srgbClr val="FFFFFF"/>
                </a:solidFill>
              </a:rPr>
              <a:t>Capstone Project Phase A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23-1-R-2</a:t>
            </a:r>
            <a:endParaRPr lang="en-IL" dirty="0"/>
          </a:p>
        </p:txBody>
      </p:sp>
      <p:pic>
        <p:nvPicPr>
          <p:cNvPr id="9" name="Picture 8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DF80A910-0F98-4C45-1B39-6C23E7EBC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1" y="199998"/>
            <a:ext cx="3060198" cy="722377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2AA4723A-4FB4-A8AB-2220-447A2D9E7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A9AD90-07E5-47E3-8921-12AE0A6FD272}" type="slidenum">
              <a:rPr lang="en-IL" smtClean="0"/>
              <a:t>24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03087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158" y="45378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Verification table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B5058C-9E60-8F21-2CAE-C7B667990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974A4-FCFF-4DB9-A073-C4F0BD2E27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2695C7-C7BC-68FE-E617-6938944F9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449" y="2148823"/>
            <a:ext cx="8677101" cy="345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642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194" y="463363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Knee Osteoarthritis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13F02-75C2-D383-7AC4-60657B8BD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3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A76E53-5859-55C9-5D0D-6F2FE136F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5" y="3036832"/>
            <a:ext cx="5445655" cy="27382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C937BC-EA6A-1839-805C-A7A2185B7C89}"/>
              </a:ext>
            </a:extLst>
          </p:cNvPr>
          <p:cNvSpPr txBox="1"/>
          <p:nvPr/>
        </p:nvSpPr>
        <p:spPr>
          <a:xfrm>
            <a:off x="5563367" y="2144464"/>
            <a:ext cx="6094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“</a:t>
            </a:r>
            <a:r>
              <a:rPr lang="en-US" sz="2400" b="1" dirty="0"/>
              <a:t>25% of patients </a:t>
            </a:r>
            <a:r>
              <a:rPr lang="en-US" sz="2400" dirty="0"/>
              <a:t>report being </a:t>
            </a:r>
            <a:r>
              <a:rPr lang="en-US" sz="2400" b="1" dirty="0"/>
              <a:t>unsatisfied</a:t>
            </a:r>
            <a:r>
              <a:rPr lang="en-US" sz="2400" dirty="0"/>
              <a:t> with their functional outcomes following treatment.”</a:t>
            </a:r>
            <a:endParaRPr lang="en-IL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3FF606-0BA6-6768-0A28-6A7CBA0D3546}"/>
              </a:ext>
            </a:extLst>
          </p:cNvPr>
          <p:cNvSpPr txBox="1"/>
          <p:nvPr/>
        </p:nvSpPr>
        <p:spPr>
          <a:xfrm>
            <a:off x="6325673" y="5519601"/>
            <a:ext cx="52910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effectLst/>
                <a:latin typeface="Arial" panose="020B0604020202020204" pitchFamily="34" charset="0"/>
              </a:rPr>
              <a:t>“average 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annual cost </a:t>
            </a:r>
            <a:r>
              <a:rPr lang="en-US" sz="2400" b="0" i="0" dirty="0">
                <a:effectLst/>
                <a:latin typeface="Arial" panose="020B0604020202020204" pitchFamily="34" charset="0"/>
              </a:rPr>
              <a:t>of $700 - $15,600.”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D344CB-2A07-27A2-82C9-DB3601F9977C}"/>
              </a:ext>
            </a:extLst>
          </p:cNvPr>
          <p:cNvSpPr txBox="1"/>
          <p:nvPr/>
        </p:nvSpPr>
        <p:spPr>
          <a:xfrm>
            <a:off x="5801205" y="3156745"/>
            <a:ext cx="52363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“WHO ranked this condition as the </a:t>
            </a:r>
            <a:r>
              <a:rPr lang="en-US" sz="2400" b="1" dirty="0"/>
              <a:t>eleventh highest contributor of global disability</a:t>
            </a:r>
            <a:r>
              <a:rPr lang="en-US" sz="2400" dirty="0"/>
              <a:t>.”</a:t>
            </a:r>
            <a:endParaRPr lang="en-IL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4D8DD0-AFEE-8BDB-CBBF-DFAAB988F24C}"/>
              </a:ext>
            </a:extLst>
          </p:cNvPr>
          <p:cNvSpPr txBox="1"/>
          <p:nvPr/>
        </p:nvSpPr>
        <p:spPr>
          <a:xfrm>
            <a:off x="5801205" y="4541465"/>
            <a:ext cx="52363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/>
              <a:t>Leading cause of joint pain </a:t>
            </a:r>
            <a:r>
              <a:rPr lang="en-US" sz="2400" dirty="0"/>
              <a:t>among middle-aged and elderly people.”</a:t>
            </a:r>
          </a:p>
        </p:txBody>
      </p:sp>
    </p:spTree>
    <p:extLst>
      <p:ext uri="{BB962C8B-B14F-4D97-AF65-F5344CB8AC3E}">
        <p14:creationId xmlns:p14="http://schemas.microsoft.com/office/powerpoint/2010/main" val="4028138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916" y="41957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Diagnostics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27C82-38B5-C60B-193F-03229AE33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8EDB9-5B12-5D40-AAF7-6E5BF7D00D49}"/>
              </a:ext>
            </a:extLst>
          </p:cNvPr>
          <p:cNvSpPr txBox="1"/>
          <p:nvPr/>
        </p:nvSpPr>
        <p:spPr>
          <a:xfrm>
            <a:off x="107244" y="2358808"/>
            <a:ext cx="839062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Currently for an accurate diagnosis of OA, an experienced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radiologist</a:t>
            </a:r>
          </a:p>
          <a:p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analyzes CT/MRI scans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hours</a:t>
            </a:r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Artificial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joint replacement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has been considered the only treatment option.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 order to create an implant a doctor needs to create a 3D model of the knee,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segmenting scans with many different slices, making this process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greatly inefficient.  </a:t>
            </a:r>
            <a:endParaRPr lang="en-IL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EF8EE53-1785-221F-1A0D-D019AB5D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288" y="1661360"/>
            <a:ext cx="2807125" cy="511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02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15" y="41957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Desired Results</a:t>
            </a:r>
          </a:p>
        </p:txBody>
      </p:sp>
      <p:pic>
        <p:nvPicPr>
          <p:cNvPr id="25" name="Picture 24" descr="A picture containing text, clothing, underwear&#10;&#10;Description automatically generated">
            <a:extLst>
              <a:ext uri="{FF2B5EF4-FFF2-40B4-BE49-F238E27FC236}">
                <a16:creationId xmlns:a16="http://schemas.microsoft.com/office/drawing/2014/main" id="{F5A06ED4-30C7-F470-FAD9-31F9D8769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744" y="2059505"/>
            <a:ext cx="3895051" cy="3991944"/>
          </a:xfrm>
          <a:prstGeom prst="rect">
            <a:avLst/>
          </a:prstGeom>
        </p:spPr>
      </p:pic>
      <p:pic>
        <p:nvPicPr>
          <p:cNvPr id="26" name="Picture 25" descr="A picture containing text, underwear&#10;&#10;Description automatically generated">
            <a:extLst>
              <a:ext uri="{FF2B5EF4-FFF2-40B4-BE49-F238E27FC236}">
                <a16:creationId xmlns:a16="http://schemas.microsoft.com/office/drawing/2014/main" id="{31FDF02D-F115-EB26-2692-6F17A8469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276" y="2059505"/>
            <a:ext cx="3991944" cy="3991944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006B42A5-3DD3-DE1F-75FF-E5FCA64A49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1" y="2017010"/>
            <a:ext cx="4106174" cy="4106174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47CCAE5-8F22-76E7-0F71-02E8DA2B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990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1B80397-F6F5-3D7F-330A-2851880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910" y="419577"/>
            <a:ext cx="9896475" cy="751586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Image Dataset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94C0E-60C4-8E60-E95E-267FF6297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5974A4-FCFF-4DB9-A073-C4F0BD2E2753}" type="slidenum">
              <a:rPr lang="en-US" smtClean="0"/>
              <a:t>6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C2CA36-851F-0630-FD85-FEF74ACCB561}"/>
              </a:ext>
            </a:extLst>
          </p:cNvPr>
          <p:cNvSpPr txBox="1"/>
          <p:nvPr/>
        </p:nvSpPr>
        <p:spPr>
          <a:xfrm>
            <a:off x="1593417" y="1840360"/>
            <a:ext cx="9464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study will use the Papa Giovanni Hospital Data Sets of 16,000 images.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data set contains scan from different views, we will take only the front view as it is the simplest to segment.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5" name="Picture 4" descr="A picture containing indoor, dark&#10;&#10;Description automatically generated">
            <a:extLst>
              <a:ext uri="{FF2B5EF4-FFF2-40B4-BE49-F238E27FC236}">
                <a16:creationId xmlns:a16="http://schemas.microsoft.com/office/drawing/2014/main" id="{F73DE085-C6AA-85A7-15AB-D9AA83C22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237" y="3573999"/>
            <a:ext cx="2574007" cy="2574007"/>
          </a:xfrm>
          <a:prstGeom prst="rect">
            <a:avLst/>
          </a:prstGeom>
        </p:spPr>
      </p:pic>
      <p:pic>
        <p:nvPicPr>
          <p:cNvPr id="9" name="Picture 8" descr="A close-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DC3F86D6-822B-3F39-D337-1185147E65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907" y="3573998"/>
            <a:ext cx="2574008" cy="25740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ACB023-D876-587C-F55D-6928FA245F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4944" y="3573999"/>
            <a:ext cx="2574008" cy="257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137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49F2-A8CE-7F07-B309-247D92A5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86" y="275486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U-Net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F84D0-5A67-AB93-0E14-A42462F67A3E}"/>
              </a:ext>
            </a:extLst>
          </p:cNvPr>
          <p:cNvSpPr txBox="1"/>
          <p:nvPr/>
        </p:nvSpPr>
        <p:spPr>
          <a:xfrm>
            <a:off x="3433579" y="1866227"/>
            <a:ext cx="4931019" cy="44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U-Net architecture is a deep learning model developed for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 segmentation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tasks.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4F37280-57BD-F575-65F6-9F5CEADBC938}"/>
              </a:ext>
            </a:extLst>
          </p:cNvPr>
          <p:cNvSpPr/>
          <p:nvPr/>
        </p:nvSpPr>
        <p:spPr>
          <a:xfrm>
            <a:off x="451110" y="2578158"/>
            <a:ext cx="1353783" cy="1249467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07610E-DEB0-9B3D-8873-E26481ECB14A}"/>
              </a:ext>
            </a:extLst>
          </p:cNvPr>
          <p:cNvSpPr/>
          <p:nvPr/>
        </p:nvSpPr>
        <p:spPr>
          <a:xfrm>
            <a:off x="4742216" y="2559333"/>
            <a:ext cx="1353782" cy="124946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0EE8AFD-9880-E026-32EC-08BFDCD86DE7}"/>
              </a:ext>
            </a:extLst>
          </p:cNvPr>
          <p:cNvCxnSpPr>
            <a:cxnSpLocks/>
          </p:cNvCxnSpPr>
          <p:nvPr/>
        </p:nvCxnSpPr>
        <p:spPr>
          <a:xfrm>
            <a:off x="1841966" y="3184067"/>
            <a:ext cx="28504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8733DD-495F-A9F2-5430-0478D5CAE6D4}"/>
              </a:ext>
            </a:extLst>
          </p:cNvPr>
          <p:cNvSpPr txBox="1"/>
          <p:nvPr/>
        </p:nvSpPr>
        <p:spPr>
          <a:xfrm>
            <a:off x="2617084" y="2937449"/>
            <a:ext cx="2975558" cy="36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skip connections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F571A6-0E84-2F91-5D4A-1448555088A0}"/>
              </a:ext>
            </a:extLst>
          </p:cNvPr>
          <p:cNvSpPr txBox="1"/>
          <p:nvPr/>
        </p:nvSpPr>
        <p:spPr>
          <a:xfrm>
            <a:off x="4947633" y="2658528"/>
            <a:ext cx="947854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responsible for reconstructing the image from the extracted features.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 descr="Shape&#10;&#10;Description automatically generated with low confidence">
            <a:extLst>
              <a:ext uri="{FF2B5EF4-FFF2-40B4-BE49-F238E27FC236}">
                <a16:creationId xmlns:a16="http://schemas.microsoft.com/office/drawing/2014/main" id="{578A0377-C77A-4F33-D4AC-40FB3844C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66" y="3611795"/>
            <a:ext cx="149707" cy="151506"/>
          </a:xfrm>
          <a:prstGeom prst="rect">
            <a:avLst/>
          </a:prstGeom>
        </p:spPr>
      </p:pic>
      <p:pic>
        <p:nvPicPr>
          <p:cNvPr id="19" name="Picture 18" descr="Shape&#10;&#10;Description automatically generated with low confidence">
            <a:extLst>
              <a:ext uri="{FF2B5EF4-FFF2-40B4-BE49-F238E27FC236}">
                <a16:creationId xmlns:a16="http://schemas.microsoft.com/office/drawing/2014/main" id="{1BAD0127-F68A-9B74-3514-B9EA87561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581" y="3583650"/>
            <a:ext cx="189853" cy="19213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9AA9AE-CEBF-A61E-9C63-ABBF3940F995}"/>
              </a:ext>
            </a:extLst>
          </p:cNvPr>
          <p:cNvSpPr txBox="1"/>
          <p:nvPr/>
        </p:nvSpPr>
        <p:spPr>
          <a:xfrm>
            <a:off x="655959" y="2678184"/>
            <a:ext cx="98492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1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Encoder</a:t>
            </a: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responsible for extracting features from the input image.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B560FF29-24F7-C44B-B791-2F8E3FFDDF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833" y="2559333"/>
            <a:ext cx="5368397" cy="3576629"/>
          </a:xfrm>
          <a:prstGeom prst="rect">
            <a:avLst/>
          </a:prstGeom>
        </p:spPr>
      </p:pic>
      <p:pic>
        <p:nvPicPr>
          <p:cNvPr id="21" name="Picture 20" descr="A picture containing table&#10;&#10;Description automatically generated">
            <a:extLst>
              <a:ext uri="{FF2B5EF4-FFF2-40B4-BE49-F238E27FC236}">
                <a16:creationId xmlns:a16="http://schemas.microsoft.com/office/drawing/2014/main" id="{F6E1EEDF-05D6-898E-7B41-F5499FBA6C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410" y="4129251"/>
            <a:ext cx="3945171" cy="2242963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6886798-D53B-3A9D-900B-B264A176B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974A4-FCFF-4DB9-A073-C4F0BD2E27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590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49F2-A8CE-7F07-B309-247D92A5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86" y="275486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Semantic Gap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1B6E320-8B41-8B74-BD13-C080F0A6D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533" y="2762005"/>
            <a:ext cx="4660966" cy="3086275"/>
          </a:xfrm>
          <a:prstGeom prst="rect">
            <a:avLst/>
          </a:prstGeom>
        </p:spPr>
      </p:pic>
      <p:sp>
        <p:nvSpPr>
          <p:cNvPr id="22" name="TextBox 5">
            <a:extLst>
              <a:ext uri="{FF2B5EF4-FFF2-40B4-BE49-F238E27FC236}">
                <a16:creationId xmlns:a16="http://schemas.microsoft.com/office/drawing/2014/main" id="{54258AEC-AAD0-3F7A-9B33-5CBA4857F883}"/>
              </a:ext>
            </a:extLst>
          </p:cNvPr>
          <p:cNvSpPr txBox="1"/>
          <p:nvPr/>
        </p:nvSpPr>
        <p:spPr>
          <a:xfrm>
            <a:off x="407154" y="5410071"/>
            <a:ext cx="34603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The concatenation of two incompatible sets of feature maps causes some inconsistency during the learning time and consequently affects the prediction</a:t>
            </a:r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F5A11757-2DFB-AA6A-8A55-93CAC219F353}"/>
              </a:ext>
            </a:extLst>
          </p:cNvPr>
          <p:cNvSpPr txBox="1"/>
          <p:nvPr/>
        </p:nvSpPr>
        <p:spPr>
          <a:xfrm>
            <a:off x="2948458" y="2164646"/>
            <a:ext cx="143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Low level feature map</a:t>
            </a: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87C1E9AC-BA11-D1F0-8523-A06BB6E6A725}"/>
              </a:ext>
            </a:extLst>
          </p:cNvPr>
          <p:cNvSpPr txBox="1"/>
          <p:nvPr/>
        </p:nvSpPr>
        <p:spPr>
          <a:xfrm>
            <a:off x="7813456" y="2365413"/>
            <a:ext cx="1430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High level feature map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0AC162-D450-14C6-178F-EE1C645DC4C4}"/>
              </a:ext>
            </a:extLst>
          </p:cNvPr>
          <p:cNvCxnSpPr/>
          <p:nvPr/>
        </p:nvCxnSpPr>
        <p:spPr>
          <a:xfrm flipV="1">
            <a:off x="6021520" y="2985549"/>
            <a:ext cx="0" cy="3658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6">
            <a:extLst>
              <a:ext uri="{FF2B5EF4-FFF2-40B4-BE49-F238E27FC236}">
                <a16:creationId xmlns:a16="http://schemas.microsoft.com/office/drawing/2014/main" id="{28DCCD5D-A962-D090-19D9-8E09594BA889}"/>
              </a:ext>
            </a:extLst>
          </p:cNvPr>
          <p:cNvSpPr txBox="1"/>
          <p:nvPr/>
        </p:nvSpPr>
        <p:spPr>
          <a:xfrm>
            <a:off x="4757362" y="2026147"/>
            <a:ext cx="2810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Semantic gap- caused by difference between levels of feature map</a:t>
            </a:r>
          </a:p>
        </p:txBody>
      </p:sp>
      <p:pic>
        <p:nvPicPr>
          <p:cNvPr id="27" name="Picture 26" descr="A picture containing table&#10;&#10;Description automatically generated">
            <a:extLst>
              <a:ext uri="{FF2B5EF4-FFF2-40B4-BE49-F238E27FC236}">
                <a16:creationId xmlns:a16="http://schemas.microsoft.com/office/drawing/2014/main" id="{498C1ADE-8A67-1A6D-0B41-8D7FCE9F3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6" y="3378191"/>
            <a:ext cx="3204301" cy="1821753"/>
          </a:xfrm>
          <a:prstGeom prst="rect">
            <a:avLst/>
          </a:prstGeom>
        </p:spPr>
      </p:pic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0AC7879C-46DE-B31A-E462-4392BC5C4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974A4-FCFF-4DB9-A073-C4F0BD2E27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3652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49F2-A8CE-7F07-B309-247D92A5A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486" y="275486"/>
            <a:ext cx="9895951" cy="1033669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Attention U-Net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179F53B4-BC1C-C592-ADFD-6834D8AD3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461" y="2162028"/>
            <a:ext cx="6461645" cy="28897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28B628-D052-95E0-E14C-3AAF9A152B78}"/>
              </a:ext>
            </a:extLst>
          </p:cNvPr>
          <p:cNvSpPr txBox="1"/>
          <p:nvPr/>
        </p:nvSpPr>
        <p:spPr>
          <a:xfrm>
            <a:off x="325853" y="1872918"/>
            <a:ext cx="4672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Attention at skip connections will actively suppress activations at irrelevant regions.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00AF4E-E5AD-77C4-903D-4B6248DC3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59" y="4475086"/>
            <a:ext cx="5303608" cy="14773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FA77DB-2E32-D0F2-2670-0C533A774CD2}"/>
              </a:ext>
            </a:extLst>
          </p:cNvPr>
          <p:cNvSpPr txBox="1"/>
          <p:nvPr/>
        </p:nvSpPr>
        <p:spPr>
          <a:xfrm>
            <a:off x="325852" y="2916656"/>
            <a:ext cx="4672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effectLst/>
              </a:rPr>
              <a:t>Attention Gate consists of attention weights</a:t>
            </a:r>
            <a:br>
              <a:rPr lang="en-US" dirty="0"/>
            </a:br>
            <a:r>
              <a:rPr lang="en-US" dirty="0">
                <a:effectLst/>
              </a:rPr>
              <a:t>which are typically learned during training, indicating how much attention the mod-</a:t>
            </a:r>
            <a:br>
              <a:rPr lang="en-US" dirty="0"/>
            </a:br>
            <a:r>
              <a:rPr lang="en-US" dirty="0">
                <a:effectLst/>
              </a:rPr>
              <a:t>ule should pay to each part of the input.</a:t>
            </a:r>
            <a:endParaRPr lang="en-US" dirty="0"/>
          </a:p>
        </p:txBody>
      </p:sp>
      <p:sp>
        <p:nvSpPr>
          <p:cNvPr id="3" name="Slide Number Placeholder 1">
            <a:extLst>
              <a:ext uri="{FF2B5EF4-FFF2-40B4-BE49-F238E27FC236}">
                <a16:creationId xmlns:a16="http://schemas.microsoft.com/office/drawing/2014/main" id="{5F56CD3F-21DE-C858-9E6C-94F6A5380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5974A4-FCFF-4DB9-A073-C4F0BD2E275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6435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0000"/>
      </a:accent1>
      <a:accent2>
        <a:srgbClr val="262626"/>
      </a:accent2>
      <a:accent3>
        <a:srgbClr val="3F3F3F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00000"/>
      </a:accent1>
      <a:accent2>
        <a:srgbClr val="262626"/>
      </a:accent2>
      <a:accent3>
        <a:srgbClr val="3F3F3F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3920</TotalTime>
  <Words>1141</Words>
  <Application>Microsoft Office PowerPoint</Application>
  <PresentationFormat>Widescreen</PresentationFormat>
  <Paragraphs>209</Paragraphs>
  <Slides>25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Century</vt:lpstr>
      <vt:lpstr>Wingdings</vt:lpstr>
      <vt:lpstr>Office Theme</vt:lpstr>
      <vt:lpstr>1_Office Theme</vt:lpstr>
      <vt:lpstr>2_Office Theme</vt:lpstr>
      <vt:lpstr>Automated Knee Bone Segmentation using Deep U-Net architectures and Optimized Hyperparameters</vt:lpstr>
      <vt:lpstr>Knee Osteoarthritis</vt:lpstr>
      <vt:lpstr>Knee Osteoarthritis</vt:lpstr>
      <vt:lpstr>Diagnostics</vt:lpstr>
      <vt:lpstr>Desired Results</vt:lpstr>
      <vt:lpstr>Image Dataset</vt:lpstr>
      <vt:lpstr>U-Net</vt:lpstr>
      <vt:lpstr>Semantic Gap</vt:lpstr>
      <vt:lpstr>Attention U-Net</vt:lpstr>
      <vt:lpstr>U-Net 3+</vt:lpstr>
      <vt:lpstr>Research Plan</vt:lpstr>
      <vt:lpstr>MD U-net</vt:lpstr>
      <vt:lpstr>MD U-net</vt:lpstr>
      <vt:lpstr>MD U-net</vt:lpstr>
      <vt:lpstr>MD U-net</vt:lpstr>
      <vt:lpstr>MD U-net</vt:lpstr>
      <vt:lpstr>Hyper-parameters</vt:lpstr>
      <vt:lpstr>Research process</vt:lpstr>
      <vt:lpstr>Desired Results</vt:lpstr>
      <vt:lpstr>Verification Plan</vt:lpstr>
      <vt:lpstr>Challenges</vt:lpstr>
      <vt:lpstr>Desired Results</vt:lpstr>
      <vt:lpstr>Summary </vt:lpstr>
      <vt:lpstr>Thank you. Any questions?</vt:lpstr>
      <vt:lpstr>Verification table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Knee Bone Segmentation using Deep U-Net architectures and Optimized Hyperparameters</dc:title>
  <dc:creator>Weisberg, Matan</dc:creator>
  <cp:lastModifiedBy>Weisberg, Matan</cp:lastModifiedBy>
  <cp:revision>22</cp:revision>
  <dcterms:created xsi:type="dcterms:W3CDTF">2023-01-18T14:18:51Z</dcterms:created>
  <dcterms:modified xsi:type="dcterms:W3CDTF">2023-01-24T07:10:38Z</dcterms:modified>
</cp:coreProperties>
</file>